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CE0"/>
    <a:srgbClr val="FFEFFF"/>
    <a:srgbClr val="FFE1FF"/>
    <a:srgbClr val="FFDDFF"/>
    <a:srgbClr val="FFCCFF"/>
    <a:srgbClr val="F6E7E6"/>
    <a:srgbClr val="F5E4E3"/>
    <a:srgbClr val="F2F5EB"/>
    <a:srgbClr val="FAFBF7"/>
    <a:srgbClr val="E0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94692" autoAdjust="0"/>
  </p:normalViewPr>
  <p:slideViewPr>
    <p:cSldViewPr>
      <p:cViewPr>
        <p:scale>
          <a:sx n="130" d="100"/>
          <a:sy n="130" d="100"/>
        </p:scale>
        <p:origin x="-18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98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71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5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97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45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41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39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90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59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3C888-2E4D-4AA3-8E89-21D5E066E183}" type="datetimeFigureOut">
              <a:rPr lang="it-IT" smtClean="0"/>
              <a:t>27/02/2023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26934-D049-4ADB-A626-799DA0BBEE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36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7544" y="260648"/>
            <a:ext cx="813690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Camera di Commercio I.A.A. di Verona – Società partecipate al </a:t>
            </a:r>
            <a:r>
              <a:rPr lang="it-IT" dirty="0" smtClean="0"/>
              <a:t>01.01.2023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15616" y="847400"/>
            <a:ext cx="1620224" cy="2539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dirty="0" smtClean="0"/>
              <a:t>Società collegate</a:t>
            </a:r>
            <a:endParaRPr lang="it-IT" sz="1050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5831658" y="831554"/>
            <a:ext cx="1620000" cy="2539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050" dirty="0" smtClean="0"/>
              <a:t>Altre partecipazioni</a:t>
            </a:r>
            <a:endParaRPr lang="it-IT" sz="1050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6999530" y="3260887"/>
            <a:ext cx="1106125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smtClean="0"/>
              <a:t>Unioncamere </a:t>
            </a:r>
            <a:r>
              <a:rPr lang="it-IT" sz="800" dirty="0"/>
              <a:t>Veneto servizi </a:t>
            </a:r>
            <a:r>
              <a:rPr lang="it-IT" sz="800" dirty="0" err="1" smtClean="0"/>
              <a:t>s.c.ar.l</a:t>
            </a:r>
            <a:r>
              <a:rPr lang="it-IT" sz="800" dirty="0" smtClean="0"/>
              <a:t>. in liquidazione </a:t>
            </a:r>
          </a:p>
          <a:p>
            <a:r>
              <a:rPr lang="it-IT" sz="800" dirty="0" smtClean="0"/>
              <a:t>19,02%</a:t>
            </a:r>
            <a:endParaRPr lang="it-IT" sz="800" dirty="0"/>
          </a:p>
        </p:txBody>
      </p:sp>
      <p:sp>
        <p:nvSpPr>
          <p:cNvPr id="100" name="CasellaDiTesto 99"/>
          <p:cNvSpPr txBox="1"/>
          <p:nvPr/>
        </p:nvSpPr>
        <p:spPr>
          <a:xfrm>
            <a:off x="6984472" y="2546980"/>
            <a:ext cx="99901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smtClean="0"/>
              <a:t>Borsa </a:t>
            </a:r>
            <a:r>
              <a:rPr lang="it-IT" sz="800" dirty="0"/>
              <a:t>Merci telematica italiana </a:t>
            </a:r>
            <a:r>
              <a:rPr lang="it-IT" sz="800" dirty="0" err="1" smtClean="0"/>
              <a:t>s.c.p.a</a:t>
            </a:r>
            <a:r>
              <a:rPr lang="it-IT" sz="800" dirty="0" smtClean="0"/>
              <a:t>. </a:t>
            </a:r>
          </a:p>
          <a:p>
            <a:r>
              <a:rPr lang="it-IT" sz="800" dirty="0" smtClean="0"/>
              <a:t>0,54%</a:t>
            </a:r>
            <a:endParaRPr lang="it-IT" sz="800" dirty="0"/>
          </a:p>
        </p:txBody>
      </p:sp>
      <p:sp>
        <p:nvSpPr>
          <p:cNvPr id="67" name="CasellaDiTesto 66"/>
          <p:cNvSpPr txBox="1"/>
          <p:nvPr/>
        </p:nvSpPr>
        <p:spPr>
          <a:xfrm>
            <a:off x="5333344" y="1312100"/>
            <a:ext cx="99662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Veronamercato</a:t>
            </a:r>
            <a:r>
              <a:rPr lang="it-IT" sz="800" dirty="0" smtClean="0"/>
              <a:t> </a:t>
            </a:r>
            <a:r>
              <a:rPr lang="it-IT" sz="800" dirty="0" err="1"/>
              <a:t>SpA</a:t>
            </a:r>
            <a:r>
              <a:rPr lang="it-IT" sz="800" dirty="0"/>
              <a:t> </a:t>
            </a:r>
            <a:r>
              <a:rPr lang="it-IT" sz="800" dirty="0" err="1"/>
              <a:t>scpa</a:t>
            </a:r>
            <a:r>
              <a:rPr lang="it-IT" sz="800" dirty="0"/>
              <a:t> </a:t>
            </a:r>
            <a:endParaRPr lang="it-IT" sz="800" dirty="0" smtClean="0"/>
          </a:p>
          <a:p>
            <a:r>
              <a:rPr lang="it-IT" sz="800" dirty="0" smtClean="0"/>
              <a:t>8,37</a:t>
            </a:r>
            <a:r>
              <a:rPr lang="it-IT" sz="800" dirty="0"/>
              <a:t>%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6968561" y="4054976"/>
            <a:ext cx="1030837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Veronafiere</a:t>
            </a:r>
            <a:r>
              <a:rPr lang="it-IT" sz="800" dirty="0" smtClean="0"/>
              <a:t> S.p.A.  </a:t>
            </a:r>
          </a:p>
          <a:p>
            <a:r>
              <a:rPr lang="it-IT" sz="800" dirty="0" smtClean="0"/>
              <a:t>14,36%</a:t>
            </a:r>
            <a:endParaRPr lang="it-IT" sz="8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5292080" y="3985615"/>
            <a:ext cx="105467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Tecnoservicecamere</a:t>
            </a:r>
            <a:r>
              <a:rPr lang="it-IT" sz="800" dirty="0" smtClean="0"/>
              <a:t> </a:t>
            </a:r>
            <a:r>
              <a:rPr lang="it-IT" sz="800" dirty="0" err="1" smtClean="0"/>
              <a:t>scpa</a:t>
            </a:r>
            <a:r>
              <a:rPr lang="it-IT" sz="800" dirty="0" smtClean="0"/>
              <a:t>  </a:t>
            </a:r>
          </a:p>
          <a:p>
            <a:r>
              <a:rPr lang="it-IT" sz="800" dirty="0" smtClean="0"/>
              <a:t>0,13%</a:t>
            </a:r>
            <a:endParaRPr lang="it-IT" sz="8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427280" y="1835320"/>
            <a:ext cx="10080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/>
              <a:t>T2i </a:t>
            </a:r>
            <a:r>
              <a:rPr lang="it-IT" sz="800" dirty="0" err="1" smtClean="0"/>
              <a:t>scarl</a:t>
            </a:r>
            <a:r>
              <a:rPr lang="it-IT" sz="800" dirty="0" smtClean="0"/>
              <a:t>  </a:t>
            </a:r>
          </a:p>
          <a:p>
            <a:pPr algn="ctr"/>
            <a:r>
              <a:rPr lang="it-IT" sz="800" dirty="0" smtClean="0"/>
              <a:t>21,875%</a:t>
            </a:r>
            <a:endParaRPr lang="it-IT" sz="8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7005677" y="1913689"/>
            <a:ext cx="1031674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Retecamere</a:t>
            </a:r>
            <a:r>
              <a:rPr lang="it-IT" sz="800" dirty="0" smtClean="0"/>
              <a:t> </a:t>
            </a:r>
            <a:r>
              <a:rPr lang="it-IT" sz="800" dirty="0" err="1" smtClean="0"/>
              <a:t>scarl</a:t>
            </a:r>
            <a:r>
              <a:rPr lang="it-IT" sz="800" dirty="0" smtClean="0"/>
              <a:t> in liquidazione </a:t>
            </a:r>
          </a:p>
          <a:p>
            <a:r>
              <a:rPr lang="it-IT" sz="800" dirty="0" smtClean="0"/>
              <a:t>0,1%</a:t>
            </a:r>
            <a:endParaRPr lang="it-IT" sz="8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5353870" y="2640728"/>
            <a:ext cx="999017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800" dirty="0"/>
              <a:t>IC Outsourcing </a:t>
            </a:r>
            <a:r>
              <a:rPr lang="en-US" sz="800" dirty="0" err="1" smtClean="0"/>
              <a:t>scarl</a:t>
            </a:r>
            <a:r>
              <a:rPr lang="en-US" sz="800" dirty="0" smtClean="0"/>
              <a:t> </a:t>
            </a:r>
          </a:p>
          <a:p>
            <a:r>
              <a:rPr lang="en-US" sz="800" dirty="0" smtClean="0"/>
              <a:t>0,08%</a:t>
            </a:r>
            <a:endParaRPr lang="it-IT" sz="8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5353870" y="3322442"/>
            <a:ext cx="976099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/>
              <a:t>Autostrada </a:t>
            </a:r>
            <a:r>
              <a:rPr lang="it-IT" sz="700" dirty="0"/>
              <a:t>d</a:t>
            </a:r>
            <a:r>
              <a:rPr lang="it-IT" sz="800" dirty="0"/>
              <a:t>el </a:t>
            </a:r>
            <a:r>
              <a:rPr lang="it-IT" sz="800" dirty="0" smtClean="0"/>
              <a:t>Brennero  </a:t>
            </a:r>
            <a:r>
              <a:rPr lang="it-IT" sz="800" dirty="0" err="1"/>
              <a:t>SpA</a:t>
            </a:r>
            <a:r>
              <a:rPr lang="it-IT" sz="800" dirty="0"/>
              <a:t> </a:t>
            </a:r>
            <a:r>
              <a:rPr lang="it-IT" sz="800" dirty="0" smtClean="0"/>
              <a:t>1,6972%</a:t>
            </a:r>
            <a:endParaRPr lang="it-IT" sz="800" dirty="0"/>
          </a:p>
        </p:txBody>
      </p:sp>
      <p:graphicFrame>
        <p:nvGraphicFramePr>
          <p:cNvPr id="31" name="Tabel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789033"/>
              </p:ext>
            </p:extLst>
          </p:nvPr>
        </p:nvGraphicFramePr>
        <p:xfrm>
          <a:off x="4277414" y="3332451"/>
          <a:ext cx="751433" cy="2481534"/>
        </p:xfrm>
        <a:graphic>
          <a:graphicData uri="http://schemas.openxmlformats.org/drawingml/2006/table">
            <a:tbl>
              <a:tblPr/>
              <a:tblGrid>
                <a:gridCol w="751433"/>
              </a:tblGrid>
              <a:tr h="19742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Stazione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autostradale di confine del Brennero </a:t>
                      </a:r>
                      <a:r>
                        <a:rPr lang="it-IT" sz="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100,00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12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S.T.R. Brennero Trasporti Rotaia              100,00%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Autostrada regionale Cispadana                51,00%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Istituto per innovazioni Tecnologiche </a:t>
                      </a:r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scarl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40,31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Confederazione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Auto-strade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liquida-zione</a:t>
                      </a:r>
                    </a:p>
                    <a:p>
                      <a:pPr algn="l" rtl="0" fontAlgn="ctr"/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25,00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Autostrada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Campogalliano Sassuolo </a:t>
                      </a:r>
                      <a:r>
                        <a:rPr lang="it-IT" sz="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rtl="0" fontAlgn="ctr"/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Interbrennero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 3,31%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Consorzio Autostrade italiane energia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 nominali € 3,669,42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CasellaDiTesto 31"/>
          <p:cNvSpPr txBox="1"/>
          <p:nvPr/>
        </p:nvSpPr>
        <p:spPr>
          <a:xfrm>
            <a:off x="5338499" y="1960371"/>
            <a:ext cx="1008253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err="1" smtClean="0"/>
              <a:t>Infocamere</a:t>
            </a:r>
            <a:r>
              <a:rPr lang="it-IT" sz="800" dirty="0" smtClean="0"/>
              <a:t> </a:t>
            </a:r>
            <a:r>
              <a:rPr lang="it-IT" sz="800" dirty="0" err="1" smtClean="0"/>
              <a:t>scpa</a:t>
            </a:r>
            <a:r>
              <a:rPr lang="it-IT" sz="800" dirty="0" smtClean="0"/>
              <a:t>  </a:t>
            </a:r>
          </a:p>
          <a:p>
            <a:r>
              <a:rPr lang="it-IT" sz="800" dirty="0" smtClean="0"/>
              <a:t>0,12%</a:t>
            </a:r>
            <a:endParaRPr lang="it-IT" sz="800" dirty="0"/>
          </a:p>
        </p:txBody>
      </p:sp>
      <p:graphicFrame>
        <p:nvGraphicFramePr>
          <p:cNvPr id="35" name="Tabella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980601"/>
              </p:ext>
            </p:extLst>
          </p:nvPr>
        </p:nvGraphicFramePr>
        <p:xfrm>
          <a:off x="4296063" y="1813243"/>
          <a:ext cx="784932" cy="731163"/>
        </p:xfrm>
        <a:graphic>
          <a:graphicData uri="http://schemas.openxmlformats.org/drawingml/2006/table">
            <a:tbl>
              <a:tblPr/>
              <a:tblGrid>
                <a:gridCol w="784932"/>
              </a:tblGrid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outsourcing </a:t>
                      </a:r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scarl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38,77%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828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Ecocerved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scarl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37,80%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Retecamere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scrl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 liquidazione 2,30%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Iconto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s.r.l. 100,00%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Connettore 2 14"/>
          <p:cNvCxnSpPr>
            <a:endCxn id="95" idx="1"/>
          </p:cNvCxnSpPr>
          <p:nvPr/>
        </p:nvCxnSpPr>
        <p:spPr>
          <a:xfrm>
            <a:off x="6671776" y="3552701"/>
            <a:ext cx="327754" cy="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endCxn id="67" idx="3"/>
          </p:cNvCxnSpPr>
          <p:nvPr/>
        </p:nvCxnSpPr>
        <p:spPr>
          <a:xfrm flipH="1">
            <a:off x="6329971" y="1542933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H="1">
            <a:off x="6329970" y="2152533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6341515" y="2861232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6337061" y="4234161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endCxn id="30" idx="3"/>
          </p:cNvCxnSpPr>
          <p:nvPr/>
        </p:nvCxnSpPr>
        <p:spPr>
          <a:xfrm flipH="1">
            <a:off x="6329969" y="3552701"/>
            <a:ext cx="330266" cy="5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5028847" y="3553275"/>
            <a:ext cx="33026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6664074" y="2153283"/>
            <a:ext cx="29671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6656717" y="2857999"/>
            <a:ext cx="3428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/>
          <p:nvPr/>
        </p:nvCxnSpPr>
        <p:spPr>
          <a:xfrm>
            <a:off x="6667322" y="4237774"/>
            <a:ext cx="29671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1 77"/>
          <p:cNvCxnSpPr/>
          <p:nvPr/>
        </p:nvCxnSpPr>
        <p:spPr>
          <a:xfrm flipH="1">
            <a:off x="1925728" y="1106904"/>
            <a:ext cx="5552" cy="728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4" name="Tabella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673571"/>
              </p:ext>
            </p:extLst>
          </p:nvPr>
        </p:nvGraphicFramePr>
        <p:xfrm>
          <a:off x="8204704" y="3388828"/>
          <a:ext cx="751433" cy="1542359"/>
        </p:xfrm>
        <a:graphic>
          <a:graphicData uri="http://schemas.openxmlformats.org/drawingml/2006/table">
            <a:tbl>
              <a:tblPr/>
              <a:tblGrid>
                <a:gridCol w="751433"/>
              </a:tblGrid>
              <a:tr h="26085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Veronafiere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Servizi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119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ExpoVenice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4,35%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Polo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Fierisitico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veronese 51,29%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Piemmeti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– promozione manifestazioni tecniche </a:t>
                      </a:r>
                      <a:r>
                        <a:rPr lang="it-IT" sz="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Metef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srl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50,00%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28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Pietra</a:t>
                      </a:r>
                      <a:r>
                        <a:rPr lang="it-IT" sz="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naturale antica – contratto di rete 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6" name="Connettore 2 95"/>
          <p:cNvCxnSpPr/>
          <p:nvPr/>
        </p:nvCxnSpPr>
        <p:spPr>
          <a:xfrm flipV="1">
            <a:off x="8006608" y="4234161"/>
            <a:ext cx="198096" cy="3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Tabella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14921"/>
              </p:ext>
            </p:extLst>
          </p:nvPr>
        </p:nvGraphicFramePr>
        <p:xfrm>
          <a:off x="4288995" y="1451561"/>
          <a:ext cx="792000" cy="192405"/>
        </p:xfrm>
        <a:graphic>
          <a:graphicData uri="http://schemas.openxmlformats.org/drawingml/2006/table">
            <a:tbl>
              <a:tblPr/>
              <a:tblGrid>
                <a:gridCol w="792000"/>
              </a:tblGrid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 dirty="0" err="1" smtClean="0">
                          <a:effectLst/>
                          <a:latin typeface="Calibri"/>
                        </a:rPr>
                        <a:t>Italmercati</a:t>
                      </a:r>
                      <a:r>
                        <a:rPr lang="en-US" sz="600" b="0" i="0" u="none" strike="noStrike" baseline="0" dirty="0" smtClean="0">
                          <a:effectLst/>
                          <a:latin typeface="Calibri"/>
                        </a:rPr>
                        <a:t> – rete di </a:t>
                      </a:r>
                      <a:r>
                        <a:rPr lang="en-US" sz="600" b="0" i="0" u="none" strike="noStrike" baseline="0" dirty="0" err="1" smtClean="0">
                          <a:effectLst/>
                          <a:latin typeface="Calibri"/>
                        </a:rPr>
                        <a:t>imprese</a:t>
                      </a:r>
                      <a:r>
                        <a:rPr lang="en-US" sz="600" b="0" i="0" u="none" strike="noStrike" baseline="0" dirty="0" smtClean="0">
                          <a:effectLst/>
                          <a:latin typeface="Calibri"/>
                        </a:rPr>
                        <a:t> </a:t>
                      </a:r>
                      <a:endParaRPr lang="it-IT" sz="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Connettore 2 7"/>
          <p:cNvCxnSpPr>
            <a:stCxn id="67" idx="1"/>
            <a:endCxn id="52" idx="3"/>
          </p:cNvCxnSpPr>
          <p:nvPr/>
        </p:nvCxnSpPr>
        <p:spPr>
          <a:xfrm flipH="1">
            <a:off x="5080995" y="1542933"/>
            <a:ext cx="252349" cy="4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2"/>
          <p:cNvCxnSpPr>
            <a:stCxn id="90" idx="2"/>
          </p:cNvCxnSpPr>
          <p:nvPr/>
        </p:nvCxnSpPr>
        <p:spPr>
          <a:xfrm>
            <a:off x="6641658" y="1085470"/>
            <a:ext cx="30118" cy="3152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>
            <a:stCxn id="32" idx="1"/>
          </p:cNvCxnSpPr>
          <p:nvPr/>
        </p:nvCxnSpPr>
        <p:spPr>
          <a:xfrm flipH="1">
            <a:off x="5080995" y="2129648"/>
            <a:ext cx="2575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427280" y="2763839"/>
            <a:ext cx="1008000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 err="1" smtClean="0"/>
              <a:t>Improvenet</a:t>
            </a:r>
            <a:endParaRPr lang="it-IT" sz="800" dirty="0" smtClean="0"/>
          </a:p>
          <a:p>
            <a:pPr algn="ctr"/>
            <a:r>
              <a:rPr lang="it-IT" sz="800" dirty="0" smtClean="0"/>
              <a:t>Consorzio</a:t>
            </a:r>
            <a:endParaRPr lang="it-IT" sz="800" dirty="0"/>
          </a:p>
        </p:txBody>
      </p:sp>
      <p:cxnSp>
        <p:nvCxnSpPr>
          <p:cNvPr id="56" name="Connettore 2 55"/>
          <p:cNvCxnSpPr>
            <a:stCxn id="34" idx="2"/>
          </p:cNvCxnSpPr>
          <p:nvPr/>
        </p:nvCxnSpPr>
        <p:spPr>
          <a:xfrm>
            <a:off x="1931280" y="2173874"/>
            <a:ext cx="0" cy="547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/>
          <p:cNvSpPr txBox="1"/>
          <p:nvPr/>
        </p:nvSpPr>
        <p:spPr>
          <a:xfrm>
            <a:off x="7007591" y="1250544"/>
            <a:ext cx="99901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800" dirty="0" smtClean="0"/>
              <a:t>Società di gestione Aeroporto Valerio Catullo S.p.A.</a:t>
            </a:r>
          </a:p>
          <a:p>
            <a:r>
              <a:rPr lang="it-IT" sz="800" dirty="0" smtClean="0"/>
              <a:t>18,819%</a:t>
            </a:r>
            <a:endParaRPr lang="it-IT" sz="800" dirty="0"/>
          </a:p>
        </p:txBody>
      </p:sp>
      <p:cxnSp>
        <p:nvCxnSpPr>
          <p:cNvPr id="48" name="Connettore 2 47"/>
          <p:cNvCxnSpPr/>
          <p:nvPr/>
        </p:nvCxnSpPr>
        <p:spPr>
          <a:xfrm>
            <a:off x="6650945" y="1542932"/>
            <a:ext cx="3428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Tabella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184519"/>
              </p:ext>
            </p:extLst>
          </p:nvPr>
        </p:nvGraphicFramePr>
        <p:xfrm>
          <a:off x="8216384" y="1300893"/>
          <a:ext cx="784932" cy="668655"/>
        </p:xfrm>
        <a:graphic>
          <a:graphicData uri="http://schemas.openxmlformats.org/drawingml/2006/table">
            <a:tbl>
              <a:tblPr/>
              <a:tblGrid>
                <a:gridCol w="784932"/>
              </a:tblGrid>
              <a:tr h="15828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Quadrante servizi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s.r.l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Veronamercato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spa </a:t>
                      </a:r>
                      <a:r>
                        <a:rPr lang="it-IT" sz="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s.c.p.a</a:t>
                      </a:r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0,1%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807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GDA Handling S.p.A.</a:t>
                      </a:r>
                    </a:p>
                    <a:p>
                      <a:pPr algn="l" rtl="0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  <a:endParaRPr lang="it-I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4" name="Connettore 2 53"/>
          <p:cNvCxnSpPr>
            <a:stCxn id="41" idx="3"/>
          </p:cNvCxnSpPr>
          <p:nvPr/>
        </p:nvCxnSpPr>
        <p:spPr>
          <a:xfrm flipV="1">
            <a:off x="8006608" y="1542931"/>
            <a:ext cx="20977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7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214</Words>
  <Application>Microsoft Office PowerPoint</Application>
  <PresentationFormat>Presentazione su schermo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dibenedetto</dc:creator>
  <cp:lastModifiedBy>Gisella Dibenedetto</cp:lastModifiedBy>
  <cp:revision>155</cp:revision>
  <cp:lastPrinted>2020-01-14T09:44:36Z</cp:lastPrinted>
  <dcterms:created xsi:type="dcterms:W3CDTF">2013-01-11T08:08:53Z</dcterms:created>
  <dcterms:modified xsi:type="dcterms:W3CDTF">2023-02-27T08:03:26Z</dcterms:modified>
</cp:coreProperties>
</file>