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69" r:id="rId3"/>
    <p:sldId id="257" r:id="rId4"/>
    <p:sldId id="301" r:id="rId5"/>
    <p:sldId id="280" r:id="rId6"/>
    <p:sldId id="258" r:id="rId7"/>
    <p:sldId id="259" r:id="rId8"/>
    <p:sldId id="309" r:id="rId9"/>
    <p:sldId id="260" r:id="rId10"/>
    <p:sldId id="261" r:id="rId11"/>
    <p:sldId id="262" r:id="rId12"/>
    <p:sldId id="264" r:id="rId13"/>
    <p:sldId id="311" r:id="rId14"/>
    <p:sldId id="289" r:id="rId15"/>
    <p:sldId id="310" r:id="rId16"/>
    <p:sldId id="304" r:id="rId17"/>
    <p:sldId id="312" r:id="rId18"/>
    <p:sldId id="313" r:id="rId19"/>
    <p:sldId id="305" r:id="rId20"/>
    <p:sldId id="306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FF"/>
    <a:srgbClr val="CCECFF"/>
    <a:srgbClr val="99CCFF"/>
    <a:srgbClr val="FF9933"/>
    <a:srgbClr val="FF99FF"/>
    <a:srgbClr val="FF0000"/>
    <a:srgbClr val="3399FF"/>
    <a:srgbClr val="FFFFCC"/>
    <a:srgbClr val="FCD4E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7" autoAdjust="0"/>
  </p:normalViewPr>
  <p:slideViewPr>
    <p:cSldViewPr>
      <p:cViewPr>
        <p:scale>
          <a:sx n="111" d="100"/>
          <a:sy n="111" d="100"/>
        </p:scale>
        <p:origin x="-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benedetto\Documents\Documents\Consuntivi\Bilancio%20d'esercizio%202022\Grafici%20per%20Consiglio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4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benedetto\Documents\Documents\Consuntivi\Bilancio%20d'esercizio%202020\Grafici%20per%20Consiglio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benedetto\Documents\Documents\Consuntivi\Bilancio%20d'esercizio%202022\Grafici%20per%20Consiglio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7169934244612107"/>
          <c:y val="3.9660194477946595E-2"/>
          <c:w val="0.53446068209293396"/>
          <c:h val="0.84960091621130585"/>
        </c:manualLayout>
      </c:layout>
      <c:bar3DChart>
        <c:barDir val="bar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6.820199010361171E-3"/>
                  <c:y val="-2.087378656734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FC-4B9B-8FD0-AB388433B87E}"/>
                </c:ext>
              </c:extLst>
            </c:dLbl>
            <c:dLbl>
              <c:idx val="2"/>
              <c:layout>
                <c:manualLayout>
                  <c:x val="2.0459952623127029E-2"/>
                  <c:y val="-2.087378656734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FC-4B9B-8FD0-AB388433B87E}"/>
                </c:ext>
              </c:extLst>
            </c:dLbl>
            <c:dLbl>
              <c:idx val="3"/>
              <c:layout>
                <c:manualLayout>
                  <c:x val="1.9095955781585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FC-4B9B-8FD0-AB388433B87E}"/>
                </c:ext>
              </c:extLst>
            </c:dLbl>
            <c:dLbl>
              <c:idx val="4"/>
              <c:layout>
                <c:manualLayout>
                  <c:x val="8.1840884505769169E-3"/>
                  <c:y val="2.08737865673403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-1.212.074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3FC-4B9B-8FD0-AB388433B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Foglio3!$A$2:$A$6</c:f>
              <c:strCache>
                <c:ptCount val="5"/>
                <c:pt idx="0">
                  <c:v>AVANZO/DISAVANZO ECONOMICO DELL'ESERCIZIO</c:v>
                </c:pt>
                <c:pt idx="1">
                  <c:v>Differenza Rettifiche attività finanziarie</c:v>
                </c:pt>
                <c:pt idx="2">
                  <c:v>Risultato gestione straordinaria</c:v>
                </c:pt>
                <c:pt idx="3">
                  <c:v>Risultato gestione finanziaria</c:v>
                </c:pt>
                <c:pt idx="4">
                  <c:v>Risultato gestione corrente</c:v>
                </c:pt>
              </c:strCache>
            </c:strRef>
          </c:cat>
          <c:val>
            <c:numRef>
              <c:f>Foglio3!$B$2:$B$6</c:f>
              <c:numCache>
                <c:formatCode>#,##0</c:formatCode>
                <c:ptCount val="5"/>
                <c:pt idx="0">
                  <c:v>-119730</c:v>
                </c:pt>
                <c:pt idx="1">
                  <c:v>-169497</c:v>
                </c:pt>
                <c:pt idx="2">
                  <c:v>297900</c:v>
                </c:pt>
                <c:pt idx="3">
                  <c:v>963941</c:v>
                </c:pt>
                <c:pt idx="4">
                  <c:v>-1212074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FC-4B9B-8FD0-AB388433B87E}"/>
            </c:ext>
          </c:extLst>
        </c:ser>
        <c:ser>
          <c:idx val="1"/>
          <c:order val="1"/>
          <c:tx>
            <c:v>2022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0.31791654515407797"/>
                  <c:y val="3.7134176947912788E-2"/>
                </c:manualLayout>
              </c:layout>
              <c:tx>
                <c:rich>
                  <a:bodyPr/>
                  <a:lstStyle/>
                  <a:p>
                    <a:pPr>
                      <a:defRPr sz="1200" b="1" cap="small" baseline="0">
                        <a:solidFill>
                          <a:srgbClr val="FF0000"/>
                        </a:solidFill>
                      </a:defRPr>
                    </a:pPr>
                    <a:r>
                      <a:rPr lang="en-US" sz="1200" b="1" cap="small" baseline="0" dirty="0">
                        <a:solidFill>
                          <a:srgbClr val="FF0000"/>
                        </a:solidFill>
                      </a:rPr>
                      <a:t>AVANZO/DISAVANZO ECONOMICO DELL'ESERCIZIO</a:t>
                    </a:r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3FC-4B9B-8FD0-AB388433B87E}"/>
                </c:ext>
              </c:extLst>
            </c:dLbl>
            <c:dLbl>
              <c:idx val="1"/>
              <c:layout>
                <c:manualLayout>
                  <c:x val="0.28920372800622146"/>
                  <c:y val="-2.08738434401013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FC-4B9B-8FD0-AB388433B87E}"/>
                </c:ext>
              </c:extLst>
            </c:dLbl>
            <c:dLbl>
              <c:idx val="2"/>
              <c:layout>
                <c:manualLayout>
                  <c:x val="-0.63326285603188492"/>
                  <c:y val="-1.313584371618318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FC-4B9B-8FD0-AB388433B87E}"/>
                </c:ext>
              </c:extLst>
            </c:dLbl>
            <c:dLbl>
              <c:idx val="3"/>
              <c:layout>
                <c:manualLayout>
                  <c:x val="-0.48944979099834746"/>
                  <c:y val="1.461155026499887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FC-4B9B-8FD0-AB388433B87E}"/>
                </c:ext>
              </c:extLst>
            </c:dLbl>
            <c:dLbl>
              <c:idx val="4"/>
              <c:layout>
                <c:manualLayout>
                  <c:x val="0.11865473413045592"/>
                  <c:y val="1.757861267234386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FC-4B9B-8FD0-AB388433B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cap="small" baseline="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Foglio3!$A$2:$A$6</c:f>
              <c:strCache>
                <c:ptCount val="5"/>
                <c:pt idx="0">
                  <c:v>AVANZO/DISAVANZO ECONOMICO DELL'ESERCIZIO</c:v>
                </c:pt>
                <c:pt idx="1">
                  <c:v>Differenza Rettifiche attività finanziarie</c:v>
                </c:pt>
                <c:pt idx="2">
                  <c:v>Risultato gestione straordinaria</c:v>
                </c:pt>
                <c:pt idx="3">
                  <c:v>Risultato gestione finanziaria</c:v>
                </c:pt>
                <c:pt idx="4">
                  <c:v>Risultato gestione corrente</c:v>
                </c:pt>
              </c:strCache>
            </c:strRef>
          </c:cat>
          <c:val>
            <c:numRef>
              <c:f>Foglio3!$C$2:$C$6</c:f>
              <c:numCache>
                <c:formatCode>_(* #,##0.00_);_(* \(#,##0.00\);_(* "-"??_);_(@_)</c:formatCode>
                <c:ptCount val="5"/>
                <c:pt idx="0">
                  <c:v>660854</c:v>
                </c:pt>
                <c:pt idx="1">
                  <c:v>-13361</c:v>
                </c:pt>
                <c:pt idx="2">
                  <c:v>2230605</c:v>
                </c:pt>
                <c:pt idx="3">
                  <c:v>522327</c:v>
                </c:pt>
                <c:pt idx="4">
                  <c:v>-2078717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FC-4B9B-8FD0-AB388433B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186112"/>
        <c:axId val="220187648"/>
        <c:axId val="0"/>
      </c:bar3DChart>
      <c:catAx>
        <c:axId val="2201861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20187648"/>
        <c:crosses val="autoZero"/>
        <c:auto val="1"/>
        <c:lblAlgn val="ctr"/>
        <c:lblOffset val="100"/>
        <c:noMultiLvlLbl val="0"/>
      </c:catAx>
      <c:valAx>
        <c:axId val="2201876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2018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739096402571099"/>
          <c:y val="0.94209151396752167"/>
          <c:w val="0.43196458935317766"/>
          <c:h val="5.0962445921278535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11921031671365E-2"/>
          <c:y val="0.1480824222007677"/>
          <c:w val="0.84499217688740647"/>
          <c:h val="0.8290778750025065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03-4575-92D5-3D6042E999D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03-4575-92D5-3D6042E99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03-4575-92D5-3D6042E999D8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03-4575-92D5-3D6042E999D8}"/>
              </c:ext>
            </c:extLst>
          </c:dPt>
          <c:dLbls>
            <c:dLbl>
              <c:idx val="0"/>
              <c:layout>
                <c:manualLayout>
                  <c:x val="-8.6235599532075463E-2"/>
                  <c:y val="0.11299854537545059"/>
                </c:manualLayout>
              </c:layout>
              <c:tx>
                <c:rich>
                  <a:bodyPr/>
                  <a:lstStyle/>
                  <a:p>
                    <a:r>
                      <a:rPr lang="it-IT" b="1" dirty="0" err="1"/>
                      <a:t>Competenze</a:t>
                    </a:r>
                    <a:r>
                      <a:rPr lang="it-IT" b="1" dirty="0"/>
                      <a:t> al </a:t>
                    </a:r>
                    <a:r>
                      <a:rPr lang="it-IT" b="1" dirty="0" err="1"/>
                      <a:t>personale</a:t>
                    </a:r>
                    <a:r>
                      <a:rPr lang="it-IT" b="1" dirty="0"/>
                      <a:t>
3.292.493,97</a:t>
                    </a:r>
                  </a:p>
                  <a:p>
                    <a:r>
                      <a:rPr lang="it-IT" b="1" dirty="0"/>
                      <a:t>71,74%</a:t>
                    </a:r>
                    <a:endParaRPr lang="it-IT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03-4575-92D5-3D6042E999D8}"/>
                </c:ext>
              </c:extLst>
            </c:dLbl>
            <c:dLbl>
              <c:idx val="1"/>
              <c:layout>
                <c:manualLayout>
                  <c:x val="4.0506034210587967E-2"/>
                  <c:y val="-0.149339314827578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03-4575-92D5-3D6042E999D8}"/>
                </c:ext>
              </c:extLst>
            </c:dLbl>
            <c:dLbl>
              <c:idx val="2"/>
              <c:layout>
                <c:manualLayout>
                  <c:x val="3.6167491280144994E-2"/>
                  <c:y val="-6.20144567402622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03-4575-92D5-3D6042E999D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Foglio4!$A$35:$A$38</c:f>
              <c:strCache>
                <c:ptCount val="4"/>
                <c:pt idx="0">
                  <c:v>Competenze al per-sonale</c:v>
                </c:pt>
                <c:pt idx="1">
                  <c:v>Oneri sociali</c:v>
                </c:pt>
                <c:pt idx="2">
                  <c:v>Accantonamenti TFR</c:v>
                </c:pt>
                <c:pt idx="3">
                  <c:v>Altri costi</c:v>
                </c:pt>
              </c:strCache>
            </c:strRef>
          </c:cat>
          <c:val>
            <c:numRef>
              <c:f>Foglio4!$B$35:$B$38</c:f>
              <c:numCache>
                <c:formatCode>#,##0.00</c:formatCode>
                <c:ptCount val="4"/>
                <c:pt idx="0">
                  <c:v>3292493.97</c:v>
                </c:pt>
                <c:pt idx="1">
                  <c:v>721700.95</c:v>
                </c:pt>
                <c:pt idx="2">
                  <c:v>494499.11</c:v>
                </c:pt>
                <c:pt idx="3">
                  <c:v>80485.25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03-4575-92D5-3D6042E99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5012909580420908"/>
          <c:w val="0.84104938271604934"/>
          <c:h val="0.82144893581012768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B1-44C6-A2B5-B7A8A47CF53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B1-44C6-A2B5-B7A8A47CF53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B1-44C6-A2B5-B7A8A47CF535}"/>
              </c:ext>
            </c:extLst>
          </c:dPt>
          <c:dLbls>
            <c:dLbl>
              <c:idx val="0"/>
              <c:layout>
                <c:manualLayout>
                  <c:x val="-4.1180346739561908E-3"/>
                  <c:y val="-5.668370795296361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B1-44C6-A2B5-B7A8A47CF535}"/>
                </c:ext>
              </c:extLst>
            </c:dLbl>
            <c:dLbl>
              <c:idx val="1"/>
              <c:layout>
                <c:manualLayout>
                  <c:x val="-2.0526556952704847E-2"/>
                  <c:y val="0.170754444600920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B1-44C6-A2B5-B7A8A47CF535}"/>
                </c:ext>
              </c:extLst>
            </c:dLbl>
            <c:dLbl>
              <c:idx val="2"/>
              <c:layout>
                <c:manualLayout>
                  <c:x val="-0.11376312335958005"/>
                  <c:y val="-1.46875789968586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B1-44C6-A2B5-B7A8A47CF535}"/>
                </c:ext>
              </c:extLst>
            </c:dLbl>
            <c:dLbl>
              <c:idx val="3"/>
              <c:layout>
                <c:manualLayout>
                  <c:x val="-4.7226163025235732E-2"/>
                  <c:y val="-5.95821124501410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1-44C6-A2B5-B7A8A47CF535}"/>
                </c:ext>
              </c:extLst>
            </c:dLbl>
            <c:dLbl>
              <c:idx val="4"/>
              <c:layout>
                <c:manualLayout>
                  <c:x val="7.0902656265189073E-2"/>
                  <c:y val="-3.76989110710726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Foglio4!$A$65:$A$69</c:f>
              <c:strCache>
                <c:ptCount val="5"/>
                <c:pt idx="0">
                  <c:v>Prestazione di servizi</c:v>
                </c:pt>
                <c:pt idx="1">
                  <c:v>Godimento beni di terzi</c:v>
                </c:pt>
                <c:pt idx="2">
                  <c:v>Oneri diversi di gestione</c:v>
                </c:pt>
                <c:pt idx="3">
                  <c:v>Quote associative</c:v>
                </c:pt>
                <c:pt idx="4">
                  <c:v>Organi istituzionali</c:v>
                </c:pt>
              </c:strCache>
            </c:strRef>
          </c:cat>
          <c:val>
            <c:numRef>
              <c:f>Foglio4!$B$65:$B$69</c:f>
              <c:numCache>
                <c:formatCode>#,##0.00</c:formatCode>
                <c:ptCount val="5"/>
                <c:pt idx="0">
                  <c:v>1404512.73</c:v>
                </c:pt>
                <c:pt idx="1">
                  <c:v>131295.39000000001</c:v>
                </c:pt>
                <c:pt idx="2">
                  <c:v>1596377.81</c:v>
                </c:pt>
                <c:pt idx="3">
                  <c:v>1013223.82</c:v>
                </c:pt>
                <c:pt idx="4">
                  <c:v>65018.5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2B1-44C6-A2B5-B7A8A47CF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5012909580420908"/>
          <c:w val="0.84104938271604934"/>
          <c:h val="0.821448935810127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04938271604937E-2"/>
          <c:y val="0.14540650222262261"/>
          <c:w val="0.84104938271604934"/>
          <c:h val="0.8228873894214242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863481744781799E-3"/>
                  <c:y val="-2.35817905632733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INTERVENTI PER L'INTERNAZIONALIZZAZIONE
 1.009.406   
17,14%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D3-44EC-804A-E36968E55FD0}"/>
                </c:ext>
              </c:extLst>
            </c:dLbl>
            <c:dLbl>
              <c:idx val="1"/>
              <c:layout>
                <c:manualLayout>
                  <c:x val="-9.1677771963775989E-4"/>
                  <c:y val="-0.101508402274355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D3-44EC-804A-E36968E55FD0}"/>
                </c:ext>
              </c:extLst>
            </c:dLbl>
            <c:dLbl>
              <c:idx val="2"/>
              <c:layout>
                <c:manualLayout>
                  <c:x val="-1.3802814180066949E-2"/>
                  <c:y val="0.156699931238871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D3-44EC-804A-E36968E55FD0}"/>
                </c:ext>
              </c:extLst>
            </c:dLbl>
            <c:dLbl>
              <c:idx val="3"/>
              <c:layout>
                <c:manualLayout>
                  <c:x val="-0.1919880882800462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3-44EC-804A-E36968E55FD0}"/>
                </c:ext>
              </c:extLst>
            </c:dLbl>
            <c:dLbl>
              <c:idx val="4"/>
              <c:layout>
                <c:manualLayout>
                  <c:x val="8.9032378044951524E-3"/>
                  <c:y val="0.123245315085110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D3-44EC-804A-E36968E55FD0}"/>
                </c:ext>
              </c:extLst>
            </c:dLbl>
            <c:dLbl>
              <c:idx val="5"/>
              <c:layout>
                <c:manualLayout>
                  <c:x val="5.4221028581365356E-4"/>
                  <c:y val="-0.108682743959379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D3-44EC-804A-E36968E55FD0}"/>
                </c:ext>
              </c:extLst>
            </c:dLbl>
            <c:dLbl>
              <c:idx val="6"/>
              <c:layout>
                <c:manualLayout>
                  <c:x val="5.1731329369200524E-2"/>
                  <c:y val="-0.111575065232992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395406549030784"/>
                  <c:y val="-4.56737915006440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D3-44EC-804A-E36968E55FD0}"/>
                </c:ext>
              </c:extLst>
            </c:dLbl>
            <c:dLbl>
              <c:idx val="8"/>
              <c:layout>
                <c:manualLayout>
                  <c:x val="-1.2297935145064822E-2"/>
                  <c:y val="-3.80530772727855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D3-44EC-804A-E36968E55FD0}"/>
                </c:ext>
              </c:extLst>
            </c:dLbl>
            <c:dLbl>
              <c:idx val="9"/>
              <c:layout>
                <c:manualLayout>
                  <c:x val="8.4756776808874612E-2"/>
                  <c:y val="-5.8220606667843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D3-44EC-804A-E36968E55FD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Foglio3!$E$51:$E$58</c:f>
              <c:strCache>
                <c:ptCount val="8"/>
                <c:pt idx="0">
                  <c:v>INTERVENTI PER L'INTERNAZIONALIZZAZIONE</c:v>
                </c:pt>
                <c:pt idx="1">
                  <c:v>INTERVENTI PER LA COMMERCIALIZZAZIONE</c:v>
                </c:pt>
                <c:pt idx="2">
                  <c:v>ALTRI INTERVENTI</c:v>
                </c:pt>
                <c:pt idx="3">
                  <c:v>INTERVENTI PER LA DIGITALIZZAZIONE </c:v>
                </c:pt>
                <c:pt idx="4">
                  <c:v>SERVIZI ORIENTAMENTO LAVORO</c:v>
                </c:pt>
                <c:pt idx="5">
                  <c:v>FONDAZIONE ARENA</c:v>
                </c:pt>
                <c:pt idx="6">
                  <c:v>INTERVENTI PER  L'ASSISTENZA ALLO SVILUPPO DELLE IMPRESE</c:v>
                </c:pt>
                <c:pt idx="7">
                  <c:v>INTERVENTI PER IL TURISMO</c:v>
                </c:pt>
              </c:strCache>
            </c:strRef>
          </c:cat>
          <c:val>
            <c:numRef>
              <c:f>Foglio3!$F$51:$F$58</c:f>
              <c:numCache>
                <c:formatCode>_-* #,##0\ _€_-;\-* #,##0\ _€_-;_-* "-"??\ _€_-;_-@_-</c:formatCode>
                <c:ptCount val="8"/>
                <c:pt idx="0">
                  <c:v>1009406</c:v>
                </c:pt>
                <c:pt idx="1">
                  <c:v>626323.67000000004</c:v>
                </c:pt>
                <c:pt idx="2">
                  <c:v>599816</c:v>
                </c:pt>
                <c:pt idx="3">
                  <c:v>1573172</c:v>
                </c:pt>
                <c:pt idx="4">
                  <c:v>424248</c:v>
                </c:pt>
                <c:pt idx="5">
                  <c:v>603305.61</c:v>
                </c:pt>
                <c:pt idx="6">
                  <c:v>221000</c:v>
                </c:pt>
                <c:pt idx="7">
                  <c:v>834281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D3-44EC-804A-E36968E55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065299458164366E-2"/>
          <c:y val="0.11049990493667074"/>
          <c:w val="0.84497581823929957"/>
          <c:h val="0.82908714390484661"/>
        </c:manualLayout>
      </c:layout>
      <c:pie3DChart>
        <c:varyColors val="1"/>
        <c:ser>
          <c:idx val="0"/>
          <c:order val="0"/>
          <c:explosion val="21"/>
          <c:dLbls>
            <c:dLbl>
              <c:idx val="0"/>
              <c:layout>
                <c:manualLayout>
                  <c:x val="-2.6282069605386937E-2"/>
                  <c:y val="-4.06576903439813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12582902630227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2254999960239738E-4"/>
                  <c:y val="0.205554196203809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9256829007485174E-2"/>
                  <c:y val="1.15349908708611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9419717263711757E-2"/>
                  <c:y val="9.18835964733394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3.0657901212730935E-2"/>
                  <c:y val="8.21120393228598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631570463671265E-2"/>
                  <c:y val="-0.131927195786254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3749420521065739"/>
                  <c:y val="-0.176144050604913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Foglio3!$B$144:$B$151</c:f>
              <c:strCache>
                <c:ptCount val="8"/>
                <c:pt idx="0">
                  <c:v>INTERVENTI PER L'INTERNAZIONALIZZAZIONE</c:v>
                </c:pt>
                <c:pt idx="1">
                  <c:v>INTERVENTI PER LA COMMERCIALIZZAZIONE</c:v>
                </c:pt>
                <c:pt idx="2">
                  <c:v>INTERVENTI PER  L'ASSISTENZA ALLO SVILUPPO DELLE IMPRESE</c:v>
                </c:pt>
                <c:pt idx="3">
                  <c:v>INTERVENTI PER LA DIGITALIZZAZIONE </c:v>
                </c:pt>
                <c:pt idx="4">
                  <c:v>SERVIZI ORIENTAMENTO LAVORO</c:v>
                </c:pt>
                <c:pt idx="5">
                  <c:v>FONDAZIONE ARENA</c:v>
                </c:pt>
                <c:pt idx="6">
                  <c:v>CONTRIBUTI SOSTEGNO LIQUIDITA'</c:v>
                </c:pt>
                <c:pt idx="7">
                  <c:v>INTERVENTI PER IL TURISMO</c:v>
                </c:pt>
              </c:strCache>
            </c:strRef>
          </c:cat>
          <c:val>
            <c:numRef>
              <c:f>Foglio3!$C$144:$C$151</c:f>
              <c:numCache>
                <c:formatCode>_-* #,##0\ _€_-;\-* #,##0\ _€_-;_-* "-"??\ _€_-;_-@_-</c:formatCode>
                <c:ptCount val="8"/>
                <c:pt idx="0">
                  <c:v>3374124</c:v>
                </c:pt>
                <c:pt idx="1">
                  <c:v>1424537.67</c:v>
                </c:pt>
                <c:pt idx="2">
                  <c:v>828528</c:v>
                </c:pt>
                <c:pt idx="3">
                  <c:v>4093046.08</c:v>
                </c:pt>
                <c:pt idx="4">
                  <c:v>684796</c:v>
                </c:pt>
                <c:pt idx="5">
                  <c:v>1920204.6099999999</c:v>
                </c:pt>
                <c:pt idx="6">
                  <c:v>3230500</c:v>
                </c:pt>
                <c:pt idx="7">
                  <c:v>1610003.53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dLbls>
            <c:dLbl>
              <c:idx val="0"/>
              <c:layout>
                <c:manualLayout>
                  <c:x val="-7.716049382716042E-3"/>
                  <c:y val="-4.321809579103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D-4AE5-9790-FB25DF09709F}"/>
                </c:ext>
              </c:extLst>
            </c:dLbl>
            <c:dLbl>
              <c:idx val="3"/>
              <c:layout>
                <c:manualLayout>
                  <c:x val="1.3647440825448802E-3"/>
                  <c:y val="-2.504347688909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D-4AE5-9790-FB25DF09709F}"/>
                </c:ext>
              </c:extLst>
            </c:dLbl>
            <c:dLbl>
              <c:idx val="6"/>
              <c:layout>
                <c:manualLayout>
                  <c:x val="-3.6848090228711765E-2"/>
                  <c:y val="-3.547825892621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ED-4AE5-9790-FB25DF09709F}"/>
                </c:ext>
              </c:extLst>
            </c:dLbl>
            <c:dLbl>
              <c:idx val="7"/>
              <c:layout>
                <c:manualLayout>
                  <c:x val="-3.0024369815987363E-2"/>
                  <c:y val="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D-4AE5-9790-FB25DF09709F}"/>
                </c:ext>
              </c:extLst>
            </c:dLbl>
            <c:dLbl>
              <c:idx val="8"/>
              <c:layout>
                <c:manualLayout>
                  <c:x val="-4.0942322476346403E-2"/>
                  <c:y val="-3.1304346111367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D-4AE5-9790-FB25DF09709F}"/>
                </c:ext>
              </c:extLst>
            </c:dLbl>
            <c:dLbl>
              <c:idx val="9"/>
              <c:layout>
                <c:manualLayout>
                  <c:x val="-9.553208577814061E-3"/>
                  <c:y val="-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ED-4AE5-9790-FB25DF09709F}"/>
                </c:ext>
              </c:extLst>
            </c:dLbl>
            <c:dLbl>
              <c:idx val="10"/>
              <c:layout>
                <c:manualLayout>
                  <c:x val="-2.7294881650897604E-3"/>
                  <c:y val="2.92173897039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ED-4AE5-9790-FB25DF097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Foglio3!$A$87:$K$87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Foglio3!$A$88:$K$88</c:f>
              <c:numCache>
                <c:formatCode>_(* #,##0.00_);_(* \(#,##0.00\);_(* "-"??_);_(@_)</c:formatCode>
                <c:ptCount val="11"/>
                <c:pt idx="0">
                  <c:v>13692889.25</c:v>
                </c:pt>
                <c:pt idx="1">
                  <c:v>13329549.110000001</c:v>
                </c:pt>
                <c:pt idx="2" formatCode="#,##0.00">
                  <c:v>8550333.0199999996</c:v>
                </c:pt>
                <c:pt idx="3" formatCode="#,##0.00">
                  <c:v>6985491.2999999998</c:v>
                </c:pt>
                <c:pt idx="4" formatCode="#,##0.00">
                  <c:v>6098933.0899999999</c:v>
                </c:pt>
                <c:pt idx="5" formatCode="#,##0.00">
                  <c:v>2125302.0499999998</c:v>
                </c:pt>
                <c:pt idx="6" formatCode="#,##0.00">
                  <c:v>5242458.03</c:v>
                </c:pt>
                <c:pt idx="7" formatCode="#,##0.00">
                  <c:v>5365635.9400000004</c:v>
                </c:pt>
                <c:pt idx="8" formatCode="#,##0.00">
                  <c:v>6486247.96</c:v>
                </c:pt>
                <c:pt idx="9" formatCode="#,##0.00">
                  <c:v>6250834.7699999996</c:v>
                </c:pt>
                <c:pt idx="10" formatCode="#,##0.00">
                  <c:v>5891552.1799999997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9ED-4AE5-9790-FB25DF09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81280"/>
        <c:axId val="268964992"/>
      </c:lineChart>
      <c:catAx>
        <c:axId val="26888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68964992"/>
        <c:crosses val="autoZero"/>
        <c:auto val="1"/>
        <c:lblAlgn val="ctr"/>
        <c:lblOffset val="100"/>
        <c:noMultiLvlLbl val="0"/>
      </c:catAx>
      <c:valAx>
        <c:axId val="268964992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6888128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752985564304462"/>
                  <c:y val="-1.36533032277459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089299601438709"/>
                  <c:y val="-0.2144767819915434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Internaziona-lizzazione</a:t>
                    </a:r>
                    <a:r>
                      <a:rPr lang="en-US" dirty="0"/>
                      <a:t>
304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1421016817342275"/>
                  <c:y val="-8.24904259003901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5.90953387770973E-2"/>
                  <c:y val="-0.199580561310181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6.4553147325520699E-2"/>
                  <c:y val="-2.9640368112817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Foglio3!$B$187:$B$191</c:f>
              <c:strCache>
                <c:ptCount val="5"/>
                <c:pt idx="0">
                  <c:v>Innovazione</c:v>
                </c:pt>
                <c:pt idx="1">
                  <c:v>Internazionalizzazione</c:v>
                </c:pt>
                <c:pt idx="2">
                  <c:v>Digitalizzazione</c:v>
                </c:pt>
                <c:pt idx="3">
                  <c:v>Alternanza scuola-lavoro</c:v>
                </c:pt>
                <c:pt idx="4">
                  <c:v>Liquidità</c:v>
                </c:pt>
              </c:strCache>
            </c:strRef>
          </c:cat>
          <c:val>
            <c:numRef>
              <c:f>Foglio3!$C$187:$C$191</c:f>
              <c:numCache>
                <c:formatCode>General</c:formatCode>
                <c:ptCount val="5"/>
                <c:pt idx="0">
                  <c:v>924</c:v>
                </c:pt>
                <c:pt idx="1">
                  <c:v>304</c:v>
                </c:pt>
                <c:pt idx="2">
                  <c:v>964</c:v>
                </c:pt>
                <c:pt idx="3">
                  <c:v>392</c:v>
                </c:pt>
                <c:pt idx="4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EEBFF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2479561582579955"/>
                  <c:y val="6.31335324267452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1463193836881507E-2"/>
                  <c:y val="-6.274137036183376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Internaziona-lizzazione</a:t>
                    </a:r>
                    <a:r>
                      <a:rPr lang="en-US" dirty="0"/>
                      <a:t>
 2.464.473,02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755097453096141"/>
                  <c:y val="-0.10529800171456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4661101390104013E-2"/>
                  <c:y val="-1.53608554273405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7769940215806359E-2"/>
                  <c:y val="-1.64855231674092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Foglio3!$B$193:$B$197</c:f>
              <c:strCache>
                <c:ptCount val="5"/>
                <c:pt idx="0">
                  <c:v>Innovazione</c:v>
                </c:pt>
                <c:pt idx="1">
                  <c:v>Internazionalizzazione</c:v>
                </c:pt>
                <c:pt idx="2">
                  <c:v>Digitalizzazione</c:v>
                </c:pt>
                <c:pt idx="3">
                  <c:v>Alternanza scuola-lavoro</c:v>
                </c:pt>
                <c:pt idx="4">
                  <c:v>Liquidità</c:v>
                </c:pt>
              </c:strCache>
            </c:strRef>
          </c:cat>
          <c:val>
            <c:numRef>
              <c:f>Foglio3!$C$193:$C$197</c:f>
              <c:numCache>
                <c:formatCode>_(* #,##0.00_);_(* \(#,##0.00\);_(* "-"??_);_(@_)</c:formatCode>
                <c:ptCount val="5"/>
                <c:pt idx="0">
                  <c:v>2303536.5099999998</c:v>
                </c:pt>
                <c:pt idx="1">
                  <c:v>2464473.02</c:v>
                </c:pt>
                <c:pt idx="2">
                  <c:v>2811210.7800000003</c:v>
                </c:pt>
                <c:pt idx="3">
                  <c:v>784922.85000000009</c:v>
                </c:pt>
                <c:pt idx="4">
                  <c:v>1983271.81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CC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cap="small" baseline="0"/>
            </a:pPr>
            <a:r>
              <a:rPr lang="en-US" sz="1600" cap="small" baseline="0" dirty="0" err="1" smtClean="0"/>
              <a:t>Totale</a:t>
            </a:r>
            <a:r>
              <a:rPr lang="en-US" sz="1600" cap="small" baseline="0" dirty="0" smtClean="0"/>
              <a:t> </a:t>
            </a:r>
            <a:r>
              <a:rPr lang="en-US" sz="1600" cap="small" baseline="0" dirty="0" err="1"/>
              <a:t>Imprese</a:t>
            </a:r>
            <a:r>
              <a:rPr lang="en-US" sz="1600" cap="small" baseline="0" dirty="0"/>
              <a:t> </a:t>
            </a:r>
            <a:r>
              <a:rPr lang="en-US" sz="1600" cap="small" baseline="0" dirty="0" err="1"/>
              <a:t>registrate</a:t>
            </a:r>
            <a:r>
              <a:rPr lang="en-US" sz="1600" cap="small" baseline="0" dirty="0"/>
              <a:t> al 31.12</a:t>
            </a:r>
          </a:p>
        </c:rich>
      </c:tx>
      <c:layout>
        <c:manualLayout>
          <c:xMode val="edge"/>
          <c:yMode val="edge"/>
          <c:x val="0.351443905222652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746281714785732E-3"/>
          <c:y val="0.13924795858850977"/>
          <c:w val="0.98141426071741034"/>
          <c:h val="0.74477216389617962"/>
        </c:manualLayout>
      </c:layout>
      <c:lineChart>
        <c:grouping val="stacked"/>
        <c:varyColors val="0"/>
        <c:ser>
          <c:idx val="0"/>
          <c:order val="0"/>
          <c:tx>
            <c:strRef>
              <c:f>Varie!$A$19</c:f>
              <c:strCache>
                <c:ptCount val="1"/>
                <c:pt idx="0">
                  <c:v>Registrate</c:v>
                </c:pt>
              </c:strCache>
            </c:strRef>
          </c:tx>
          <c:dLbls>
            <c:dLbl>
              <c:idx val="0"/>
              <c:layout>
                <c:manualLayout>
                  <c:x val="-5.6117502095726746E-2"/>
                  <c:y val="-7.348720512535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B-4CE1-AC7A-4E92FDC5603C}"/>
                </c:ext>
              </c:extLst>
            </c:dLbl>
            <c:dLbl>
              <c:idx val="1"/>
              <c:layout>
                <c:manualLayout>
                  <c:x val="-6.0125895102564358E-2"/>
                  <c:y val="9.798294016714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B-4CE1-AC7A-4E92FDC5603C}"/>
                </c:ext>
              </c:extLst>
            </c:dLbl>
            <c:dLbl>
              <c:idx val="2"/>
              <c:layout>
                <c:manualLayout>
                  <c:x val="-8.0167860136752481E-3"/>
                  <c:y val="-5.878976410028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BB-4CE1-AC7A-4E92FDC5603C}"/>
                </c:ext>
              </c:extLst>
            </c:dLbl>
            <c:dLbl>
              <c:idx val="3"/>
              <c:layout>
                <c:manualLayout>
                  <c:x val="-3.6075537061538543E-2"/>
                  <c:y val="6.368891110864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B-4CE1-AC7A-4E92FDC5603C}"/>
                </c:ext>
              </c:extLst>
            </c:dLbl>
            <c:dLbl>
              <c:idx val="4"/>
              <c:layout>
                <c:manualLayout>
                  <c:x val="-5.0104912585470299E-2"/>
                  <c:y val="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BB-4CE1-AC7A-4E92FDC56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Varie!$B$18:$G$18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Varie!$B$19:$G$19</c:f>
              <c:numCache>
                <c:formatCode>_-* #,##0\ _€_-;\-* #,##0\ _€_-;_-* "-"??\ _€_-;_-@_-</c:formatCode>
                <c:ptCount val="6"/>
                <c:pt idx="0">
                  <c:v>96334</c:v>
                </c:pt>
                <c:pt idx="1">
                  <c:v>96514</c:v>
                </c:pt>
                <c:pt idx="2">
                  <c:v>96278</c:v>
                </c:pt>
                <c:pt idx="3">
                  <c:v>96225</c:v>
                </c:pt>
                <c:pt idx="4">
                  <c:v>96671</c:v>
                </c:pt>
                <c:pt idx="5">
                  <c:v>94804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EBB-4CE1-AC7A-4E92FDC56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662080"/>
        <c:axId val="269663616"/>
      </c:lineChart>
      <c:catAx>
        <c:axId val="26966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69663616"/>
        <c:crosses val="autoZero"/>
        <c:auto val="1"/>
        <c:lblAlgn val="ctr"/>
        <c:lblOffset val="100"/>
        <c:noMultiLvlLbl val="0"/>
      </c:catAx>
      <c:valAx>
        <c:axId val="269663616"/>
        <c:scaling>
          <c:orientation val="minMax"/>
        </c:scaling>
        <c:delete val="1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26966208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zero"/>
    <c:showDLblsOverMax val="0"/>
  </c:chart>
  <c:spPr>
    <a:solidFill>
      <a:srgbClr val="FFCCFF"/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cap="small" baseline="0" dirty="0" smtClean="0"/>
              <a:t>Le nuove iscrizioni in corso d’anno</a:t>
            </a:r>
            <a:endParaRPr lang="it-IT" cap="small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3888888888888888E-2"/>
          <c:y val="0.19872742461942577"/>
          <c:w val="0.96111111111111114"/>
          <c:h val="0.68969123651210262"/>
        </c:manualLayout>
      </c:layout>
      <c:lineChart>
        <c:grouping val="standard"/>
        <c:varyColors val="0"/>
        <c:ser>
          <c:idx val="0"/>
          <c:order val="0"/>
          <c:tx>
            <c:strRef>
              <c:f>Varie!$A$20</c:f>
              <c:strCache>
                <c:ptCount val="1"/>
                <c:pt idx="0">
                  <c:v>Iscrizioni</c:v>
                </c:pt>
              </c:strCache>
            </c:strRef>
          </c:tx>
          <c:dLbls>
            <c:dLbl>
              <c:idx val="0"/>
              <c:layout>
                <c:manualLayout>
                  <c:x val="-5.833333333333332E-2"/>
                  <c:y val="6.5980169131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A6-4B5F-81FF-905DDAEB6683}"/>
                </c:ext>
              </c:extLst>
            </c:dLbl>
            <c:dLbl>
              <c:idx val="1"/>
              <c:layout>
                <c:manualLayout>
                  <c:x val="-2.7777777777777776E-2"/>
                  <c:y val="-7.91766185834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6-4B5F-81FF-905DDAEB6683}"/>
                </c:ext>
              </c:extLst>
            </c:dLbl>
            <c:dLbl>
              <c:idx val="2"/>
              <c:layout>
                <c:manualLayout>
                  <c:x val="-4.7222222222222276E-2"/>
                  <c:y val="-5.718311342137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6-4B5F-81FF-905DDAEB6683}"/>
                </c:ext>
              </c:extLst>
            </c:dLbl>
            <c:dLbl>
              <c:idx val="3"/>
              <c:layout>
                <c:manualLayout>
                  <c:x val="-2.7777777777777779E-3"/>
                  <c:y val="2.639220619447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6-4B5F-81FF-905DDAEB6683}"/>
                </c:ext>
              </c:extLst>
            </c:dLbl>
            <c:dLbl>
              <c:idx val="4"/>
              <c:layout>
                <c:manualLayout>
                  <c:x val="-3.6111111111111108E-2"/>
                  <c:y val="-6.598051548619854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5.153   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7A6-4B5F-81FF-905DDAEB6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Varie!$B$18:$G$18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Varie!$B$20:$G$20</c:f>
              <c:numCache>
                <c:formatCode>_-* #,##0\ _€_-;\-* #,##0\ _€_-;_-* "-"??\ _€_-;_-@_-</c:formatCode>
                <c:ptCount val="6"/>
                <c:pt idx="0">
                  <c:v>5467</c:v>
                </c:pt>
                <c:pt idx="1">
                  <c:v>5492</c:v>
                </c:pt>
                <c:pt idx="2">
                  <c:v>5666</c:v>
                </c:pt>
                <c:pt idx="3">
                  <c:v>4713</c:v>
                </c:pt>
                <c:pt idx="4">
                  <c:v>5153</c:v>
                </c:pt>
                <c:pt idx="5">
                  <c:v>5080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A6-4B5F-81FF-905DDAEB6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17728"/>
        <c:axId val="269819264"/>
      </c:lineChart>
      <c:catAx>
        <c:axId val="2698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69819264"/>
        <c:crosses val="autoZero"/>
        <c:auto val="1"/>
        <c:lblAlgn val="ctr"/>
        <c:lblOffset val="100"/>
        <c:noMultiLvlLbl val="0"/>
      </c:catAx>
      <c:valAx>
        <c:axId val="269819264"/>
        <c:scaling>
          <c:orientation val="minMax"/>
          <c:max val="10000"/>
          <c:min val="4000"/>
        </c:scaling>
        <c:delete val="1"/>
        <c:axPos val="l"/>
        <c:majorGridlines/>
        <c:numFmt formatCode="_-* #,##0\ _€_-;\-* #,##0\ _€_-;_-* &quot;-&quot;??\ _€_-;_-@_-" sourceLinked="1"/>
        <c:majorTickMark val="none"/>
        <c:minorTickMark val="none"/>
        <c:tickLblPos val="nextTo"/>
        <c:crossAx val="26981772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43095598349969E-3"/>
          <c:y val="6.3924903019072721E-2"/>
          <c:w val="0.9898917093909142"/>
          <c:h val="0.86171346503870849"/>
        </c:manualLayout>
      </c:layout>
      <c:lineChart>
        <c:grouping val="standard"/>
        <c:varyColors val="0"/>
        <c:ser>
          <c:idx val="1"/>
          <c:order val="0"/>
          <c:tx>
            <c:strRef>
              <c:f>Foglio3!$B$10</c:f>
              <c:strCache>
                <c:ptCount val="1"/>
                <c:pt idx="0">
                  <c:v>Risultato d'esercizio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1.4611650597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52-4466-80B4-12BA2EA10CFC}"/>
                </c:ext>
              </c:extLst>
            </c:dLbl>
            <c:dLbl>
              <c:idx val="1"/>
              <c:layout>
                <c:manualLayout>
                  <c:x val="5.4559873661672075E-3"/>
                  <c:y val="-1.043689328367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52-4466-80B4-12BA2EA10CFC}"/>
                </c:ext>
              </c:extLst>
            </c:dLbl>
            <c:dLbl>
              <c:idx val="2"/>
              <c:layout>
                <c:manualLayout>
                  <c:x val="-5.5923870503213874E-2"/>
                  <c:y val="3.339805850774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52-4466-80B4-12BA2EA10CFC}"/>
                </c:ext>
              </c:extLst>
            </c:dLbl>
            <c:dLbl>
              <c:idx val="3"/>
              <c:layout>
                <c:manualLayout>
                  <c:x val="-4.6375892612421261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52-4466-80B4-12BA2EA10CFC}"/>
                </c:ext>
              </c:extLst>
            </c:dLbl>
            <c:dLbl>
              <c:idx val="4"/>
              <c:layout>
                <c:manualLayout>
                  <c:x val="-4.2283902087795859E-2"/>
                  <c:y val="-3.7572815821212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52-4466-80B4-12BA2EA10CFC}"/>
                </c:ext>
              </c:extLst>
            </c:dLbl>
            <c:dLbl>
              <c:idx val="5"/>
              <c:layout>
                <c:manualLayout>
                  <c:x val="-5.183187997858852E-2"/>
                  <c:y val="5.009708776161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52-4466-80B4-12BA2EA10CFC}"/>
                </c:ext>
              </c:extLst>
            </c:dLbl>
            <c:dLbl>
              <c:idx val="6"/>
              <c:layout>
                <c:manualLayout>
                  <c:x val="-4.910388629550487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2-4466-80B4-12BA2EA10CFC}"/>
                </c:ext>
              </c:extLst>
            </c:dLbl>
            <c:dLbl>
              <c:idx val="7"/>
              <c:layout>
                <c:manualLayout>
                  <c:x val="-4.6375892612421261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52-4466-80B4-12BA2EA10CFC}"/>
                </c:ext>
              </c:extLst>
            </c:dLbl>
            <c:dLbl>
              <c:idx val="8"/>
              <c:layout>
                <c:manualLayout>
                  <c:x val="-6.8200916090351152E-3"/>
                  <c:y val="-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52-4466-80B4-12BA2EA10CFC}"/>
                </c:ext>
              </c:extLst>
            </c:dLbl>
            <c:dLbl>
              <c:idx val="9"/>
              <c:layout>
                <c:manualLayout>
                  <c:x val="-6.8160056381841153E-2"/>
                  <c:y val="5.241760418433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52-4466-80B4-12BA2EA10CFC}"/>
                </c:ext>
              </c:extLst>
            </c:dLbl>
            <c:dLbl>
              <c:idx val="10"/>
              <c:layout>
                <c:manualLayout>
                  <c:x val="-5.5923870503213874E-2"/>
                  <c:y val="3.548543716447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52-4466-80B4-12BA2EA10CFC}"/>
                </c:ext>
              </c:extLst>
            </c:dLbl>
            <c:dLbl>
              <c:idx val="11"/>
              <c:layout>
                <c:manualLayout>
                  <c:x val="-2.1832896436126646E-2"/>
                  <c:y val="5.427192512097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52-4466-80B4-12BA2EA10CFC}"/>
                </c:ext>
              </c:extLst>
            </c:dLbl>
            <c:dLbl>
              <c:idx val="12"/>
              <c:layout>
                <c:manualLayout>
                  <c:x val="0"/>
                  <c:y val="-2.2985075167118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€ 660.854,00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52-4466-80B4-12BA2EA10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Foglio3!$A$11:$A$23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Foglio3!$B$11:$B$23</c:f>
              <c:numCache>
                <c:formatCode>"€"#,##0.00_);[Red]\("€"#,##0.00\)</c:formatCode>
                <c:ptCount val="13"/>
                <c:pt idx="0">
                  <c:v>4363916</c:v>
                </c:pt>
                <c:pt idx="1">
                  <c:v>1610509</c:v>
                </c:pt>
                <c:pt idx="2">
                  <c:v>-9880608</c:v>
                </c:pt>
                <c:pt idx="3">
                  <c:v>-3556974</c:v>
                </c:pt>
                <c:pt idx="4">
                  <c:v>656424</c:v>
                </c:pt>
                <c:pt idx="5">
                  <c:v>-655128</c:v>
                </c:pt>
                <c:pt idx="6">
                  <c:v>78460</c:v>
                </c:pt>
                <c:pt idx="7">
                  <c:v>2906374</c:v>
                </c:pt>
                <c:pt idx="8">
                  <c:v>545705</c:v>
                </c:pt>
                <c:pt idx="9">
                  <c:v>-431779</c:v>
                </c:pt>
                <c:pt idx="10">
                  <c:v>-3777918</c:v>
                </c:pt>
                <c:pt idx="11">
                  <c:v>-119730</c:v>
                </c:pt>
                <c:pt idx="12">
                  <c:v>660854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952-4466-80B4-12BA2EA10CFC}"/>
            </c:ext>
          </c:extLst>
        </c:ser>
        <c:ser>
          <c:idx val="2"/>
          <c:order val="1"/>
          <c:tx>
            <c:strRef>
              <c:f>Foglio3!$C$10</c:f>
              <c:strCache>
                <c:ptCount val="1"/>
                <c:pt idx="0">
                  <c:v>Fondo cassa al 31/12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3.1371927355461439E-2"/>
                  <c:y val="-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52-4466-80B4-12BA2EA10CFC}"/>
                </c:ext>
              </c:extLst>
            </c:dLbl>
            <c:dLbl>
              <c:idx val="2"/>
              <c:layout>
                <c:manualLayout>
                  <c:x val="-5.8651864186297482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52-4466-80B4-12BA2EA10CFC}"/>
                </c:ext>
              </c:extLst>
            </c:dLbl>
            <c:dLbl>
              <c:idx val="3"/>
              <c:layout>
                <c:manualLayout>
                  <c:x val="-3.6827914721628649E-2"/>
                  <c:y val="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52-4466-80B4-12BA2EA10CFC}"/>
                </c:ext>
              </c:extLst>
            </c:dLbl>
            <c:dLbl>
              <c:idx val="4"/>
              <c:layout>
                <c:manualLayout>
                  <c:x val="-4.5011895770879461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52-4466-80B4-12BA2EA10CFC}"/>
                </c:ext>
              </c:extLst>
            </c:dLbl>
            <c:dLbl>
              <c:idx val="5"/>
              <c:layout>
                <c:manualLayout>
                  <c:x val="-1.0911974732334415E-2"/>
                  <c:y val="-2.296116522407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52-4466-80B4-12BA2EA10CFC}"/>
                </c:ext>
              </c:extLst>
            </c:dLbl>
            <c:dLbl>
              <c:idx val="6"/>
              <c:layout>
                <c:manualLayout>
                  <c:x val="-5.0467883137046671E-2"/>
                  <c:y val="3.339805850774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52-4466-80B4-12BA2EA10CFC}"/>
                </c:ext>
              </c:extLst>
            </c:dLbl>
            <c:dLbl>
              <c:idx val="7"/>
              <c:layout>
                <c:manualLayout>
                  <c:x val="-5.7287867344755682E-2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52-4466-80B4-12BA2EA10CFC}"/>
                </c:ext>
              </c:extLst>
            </c:dLbl>
            <c:dLbl>
              <c:idx val="8"/>
              <c:layout>
                <c:manualLayout>
                  <c:x val="-8.1839810492509105E-3"/>
                  <c:y val="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52-4466-80B4-12BA2EA10CFC}"/>
                </c:ext>
              </c:extLst>
            </c:dLbl>
            <c:dLbl>
              <c:idx val="9"/>
              <c:layout>
                <c:manualLayout>
                  <c:x val="-5.5923870503213777E-2"/>
                  <c:y val="-2.71359225375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52-4466-80B4-12BA2EA10CFC}"/>
                </c:ext>
              </c:extLst>
            </c:dLbl>
            <c:dLbl>
              <c:idx val="11"/>
              <c:layout>
                <c:manualLayout>
                  <c:x val="-5.1856621491130128E-2"/>
                  <c:y val="3.9668916198587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52-4466-80B4-12BA2EA10CFC}"/>
                </c:ext>
              </c:extLst>
            </c:dLbl>
            <c:dLbl>
              <c:idx val="12"/>
              <c:layout>
                <c:manualLayout>
                  <c:x val="0"/>
                  <c:y val="-3.343283660671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52-4466-80B4-12BA2EA10CFC}"/>
                </c:ext>
              </c:extLst>
            </c:dLbl>
            <c:numFmt formatCode="&quot;€&quot;\ #,###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Foglio3!$A$11:$A$23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Foglio3!$C$11:$C$23</c:f>
              <c:numCache>
                <c:formatCode>"€"#,##0.00_);[Red]\("€"#,##0.00\)</c:formatCode>
                <c:ptCount val="13"/>
                <c:pt idx="0">
                  <c:v>48322408</c:v>
                </c:pt>
                <c:pt idx="1">
                  <c:v>42937978</c:v>
                </c:pt>
                <c:pt idx="2">
                  <c:v>37159847</c:v>
                </c:pt>
                <c:pt idx="3">
                  <c:v>35527808</c:v>
                </c:pt>
                <c:pt idx="4">
                  <c:v>38621319</c:v>
                </c:pt>
                <c:pt idx="5">
                  <c:v>29124883</c:v>
                </c:pt>
                <c:pt idx="6">
                  <c:v>26949815</c:v>
                </c:pt>
                <c:pt idx="7">
                  <c:v>32483475</c:v>
                </c:pt>
                <c:pt idx="8">
                  <c:v>36993154</c:v>
                </c:pt>
                <c:pt idx="9">
                  <c:v>40180561</c:v>
                </c:pt>
                <c:pt idx="10">
                  <c:v>41638238</c:v>
                </c:pt>
                <c:pt idx="11">
                  <c:v>30831356.940000001</c:v>
                </c:pt>
                <c:pt idx="12">
                  <c:v>31365470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5952-4466-80B4-12BA2EA10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932544"/>
        <c:axId val="221942528"/>
      </c:lineChart>
      <c:catAx>
        <c:axId val="22193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1942528"/>
        <c:crosses val="autoZero"/>
        <c:auto val="1"/>
        <c:lblAlgn val="ctr"/>
        <c:lblOffset val="100"/>
        <c:noMultiLvlLbl val="0"/>
      </c:catAx>
      <c:valAx>
        <c:axId val="221942528"/>
        <c:scaling>
          <c:orientation val="minMax"/>
        </c:scaling>
        <c:delete val="1"/>
        <c:axPos val="l"/>
        <c:majorGridlines/>
        <c:numFmt formatCode="&quot;€&quot;#,##0.00_);[Red]\(&quot;€&quot;#,##0.00\)" sourceLinked="1"/>
        <c:majorTickMark val="out"/>
        <c:minorTickMark val="none"/>
        <c:tickLblPos val="nextTo"/>
        <c:crossAx val="221932544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5801806748068281"/>
          <c:y val="0.95278809687935251"/>
          <c:w val="0.65587841826200599"/>
          <c:h val="4.7211903120647526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it-IT" cap="small" baseline="0" dirty="0" smtClean="0"/>
              <a:t>Le cessazioni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it-IT" sz="1100" cap="small" baseline="0" dirty="0" smtClean="0"/>
              <a:t>(</a:t>
            </a:r>
            <a:r>
              <a:rPr lang="it-IT" sz="1100" cap="small" baseline="0" dirty="0"/>
              <a:t>al netto cancellazioni d’ufficio)</a:t>
            </a:r>
          </a:p>
        </c:rich>
      </c:tx>
      <c:layout>
        <c:manualLayout>
          <c:xMode val="edge"/>
          <c:yMode val="edge"/>
          <c:x val="0.2731711542408659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333333333333332E-3"/>
          <c:y val="0.19432888597258677"/>
          <c:w val="0.96111111111111114"/>
          <c:h val="0.68969123651210262"/>
        </c:manualLayout>
      </c:layout>
      <c:lineChart>
        <c:grouping val="standard"/>
        <c:varyColors val="0"/>
        <c:ser>
          <c:idx val="1"/>
          <c:order val="0"/>
          <c:tx>
            <c:strRef>
              <c:f>Varie!$A$21</c:f>
              <c:strCache>
                <c:ptCount val="1"/>
                <c:pt idx="0">
                  <c:v>Cessazioni</c:v>
                </c:pt>
              </c:strCache>
            </c:strRef>
          </c:tx>
          <c:dLbls>
            <c:dLbl>
              <c:idx val="0"/>
              <c:layout>
                <c:manualLayout>
                  <c:x val="-2.0925170272982838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25-4F74-8578-767BEE554167}"/>
                </c:ext>
              </c:extLst>
            </c:dLbl>
            <c:dLbl>
              <c:idx val="1"/>
              <c:layout>
                <c:manualLayout>
                  <c:x val="2.9893100389975502E-3"/>
                  <c:y val="5.732001999777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5-4F74-8578-767BEE554167}"/>
                </c:ext>
              </c:extLst>
            </c:dLbl>
            <c:dLbl>
              <c:idx val="2"/>
              <c:layout>
                <c:manualLayout>
                  <c:x val="-2.0925170272982851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25-4F74-8578-767BEE554167}"/>
                </c:ext>
              </c:extLst>
            </c:dLbl>
            <c:dLbl>
              <c:idx val="3"/>
              <c:layout>
                <c:manualLayout>
                  <c:x val="2.9893100389975502E-3"/>
                  <c:y val="-4.850155538273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5-4F74-8578-767BEE554167}"/>
                </c:ext>
              </c:extLst>
            </c:dLbl>
            <c:dLbl>
              <c:idx val="4"/>
              <c:layout>
                <c:manualLayout>
                  <c:x val="0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25-4F74-8578-767BEE554167}"/>
                </c:ext>
              </c:extLst>
            </c:dLbl>
            <c:dLbl>
              <c:idx val="5"/>
              <c:layout>
                <c:manualLayout>
                  <c:x val="-2.3914480311980402E-2"/>
                  <c:y val="-7.054841128763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25-4F74-8578-767BEE554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Varie!$B$18:$G$18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Varie!$B$21:$G$21</c:f>
              <c:numCache>
                <c:formatCode>_-* #,##0\ _€_-;\-* #,##0\ _€_-;_-* "-"??\ _€_-;_-@_-</c:formatCode>
                <c:ptCount val="6"/>
                <c:pt idx="0">
                  <c:v>5351</c:v>
                </c:pt>
                <c:pt idx="1">
                  <c:v>5083</c:v>
                </c:pt>
                <c:pt idx="2">
                  <c:v>5516</c:v>
                </c:pt>
                <c:pt idx="3">
                  <c:v>4712</c:v>
                </c:pt>
                <c:pt idx="4">
                  <c:v>4270</c:v>
                </c:pt>
                <c:pt idx="5">
                  <c:v>4585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C25-4F74-8578-767BEE554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137600"/>
        <c:axId val="270024704"/>
      </c:lineChart>
      <c:catAx>
        <c:axId val="27013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it-IT"/>
          </a:p>
        </c:txPr>
        <c:crossAx val="270024704"/>
        <c:crosses val="autoZero"/>
        <c:auto val="1"/>
        <c:lblAlgn val="ctr"/>
        <c:lblOffset val="100"/>
        <c:noMultiLvlLbl val="0"/>
      </c:catAx>
      <c:valAx>
        <c:axId val="270024704"/>
        <c:scaling>
          <c:orientation val="minMax"/>
          <c:max val="8000"/>
          <c:min val="4000"/>
        </c:scaling>
        <c:delete val="1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2701376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1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Immobilizzazioni!$A$3</c:f>
              <c:strCache>
                <c:ptCount val="1"/>
                <c:pt idx="0">
                  <c:v>Imm.ni immateriali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Immobilizzazioni!$B$2:$H$2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Immobilizzazioni!$B$3:$H$3</c:f>
              <c:numCache>
                <c:formatCode>_(* #,##0.00_);_(* \(#,##0.00\);_(* "-"??_);_(@_)</c:formatCode>
                <c:ptCount val="7"/>
                <c:pt idx="0">
                  <c:v>81602</c:v>
                </c:pt>
                <c:pt idx="1">
                  <c:v>70613</c:v>
                </c:pt>
                <c:pt idx="2">
                  <c:v>52123</c:v>
                </c:pt>
                <c:pt idx="3">
                  <c:v>44560</c:v>
                </c:pt>
                <c:pt idx="4">
                  <c:v>38346</c:v>
                </c:pt>
                <c:pt idx="5">
                  <c:v>26682</c:v>
                </c:pt>
                <c:pt idx="6">
                  <c:v>32045</c:v>
                </c:pt>
              </c:numCache>
            </c:numRef>
          </c:val>
        </c:ser>
        <c:ser>
          <c:idx val="1"/>
          <c:order val="1"/>
          <c:tx>
            <c:strRef>
              <c:f>Immobilizzazioni!$A$4</c:f>
              <c:strCache>
                <c:ptCount val="1"/>
                <c:pt idx="0">
                  <c:v>Imm.ni materiali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Immobilizzazioni!$B$2:$H$2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Immobilizzazioni!$B$4:$H$4</c:f>
              <c:numCache>
                <c:formatCode>_(* #,##0.00_);_(* \(#,##0.00\);_(* "-"??_);_(@_)</c:formatCode>
                <c:ptCount val="7"/>
                <c:pt idx="0">
                  <c:v>23199952</c:v>
                </c:pt>
                <c:pt idx="1">
                  <c:v>24638771</c:v>
                </c:pt>
                <c:pt idx="2">
                  <c:v>23392232</c:v>
                </c:pt>
                <c:pt idx="3">
                  <c:v>21985672</c:v>
                </c:pt>
                <c:pt idx="4">
                  <c:v>20573019</c:v>
                </c:pt>
                <c:pt idx="5">
                  <c:v>19141471</c:v>
                </c:pt>
                <c:pt idx="6">
                  <c:v>17859164</c:v>
                </c:pt>
              </c:numCache>
            </c:numRef>
          </c:val>
        </c:ser>
        <c:ser>
          <c:idx val="2"/>
          <c:order val="2"/>
          <c:tx>
            <c:strRef>
              <c:f>Immobilizzazioni!$A$5</c:f>
              <c:strCache>
                <c:ptCount val="1"/>
                <c:pt idx="0">
                  <c:v>Imm.ni finanziarie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182394946466883E-2"/>
                  <c:y val="-1.66990292538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39968415418018E-2"/>
                  <c:y val="-2.922330119427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79778907926124E-3"/>
                  <c:y val="-2.713592253754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39810492508117E-3"/>
                  <c:y val="-3.13106798510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839810492508117E-3"/>
                  <c:y val="-1.66990292538722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100" dirty="0">
                        <a:solidFill>
                          <a:srgbClr val="FF0000"/>
                        </a:solidFill>
                      </a:rPr>
                      <a:t>31.605.548,00</a:t>
                    </a:r>
                    <a:r>
                      <a:rPr lang="en-US" sz="1050" dirty="0">
                        <a:solidFill>
                          <a:srgbClr val="FF0000"/>
                        </a:solidFill>
                      </a:rPr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649120248857783E-2"/>
                  <c:y val="-8.55887807337646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100" dirty="0">
                        <a:solidFill>
                          <a:srgbClr val="FF0000"/>
                        </a:solidFill>
                      </a:rPr>
                      <a:t>43.611.310,00</a:t>
                    </a:r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5.4267474554109121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rgbClr val="FF0000"/>
                        </a:solidFill>
                      </a:rPr>
                      <a:t> 43.650.678,00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Immobilizzazioni!$B$2:$H$2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Immobilizzazioni!$B$5:$H$5</c:f>
              <c:numCache>
                <c:formatCode>_(* #,##0.00_);_(* \(#,##0.00\);_(* "-"??_);_(@_)</c:formatCode>
                <c:ptCount val="7"/>
                <c:pt idx="0">
                  <c:v>45025318</c:v>
                </c:pt>
                <c:pt idx="1">
                  <c:v>34388575</c:v>
                </c:pt>
                <c:pt idx="2">
                  <c:v>34185615</c:v>
                </c:pt>
                <c:pt idx="3">
                  <c:v>34135455</c:v>
                </c:pt>
                <c:pt idx="4">
                  <c:v>31605548</c:v>
                </c:pt>
                <c:pt idx="5">
                  <c:v>43611310</c:v>
                </c:pt>
                <c:pt idx="6">
                  <c:v>43650678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270464"/>
        <c:axId val="270272000"/>
        <c:axId val="270018304"/>
      </c:bar3DChart>
      <c:catAx>
        <c:axId val="2702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0272000"/>
        <c:crosses val="autoZero"/>
        <c:auto val="1"/>
        <c:lblAlgn val="ctr"/>
        <c:lblOffset val="100"/>
        <c:noMultiLvlLbl val="0"/>
      </c:catAx>
      <c:valAx>
        <c:axId val="270272000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270270464"/>
        <c:crosses val="autoZero"/>
        <c:crossBetween val="between"/>
      </c:valAx>
      <c:serAx>
        <c:axId val="270018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702720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99867337881992E-2"/>
          <c:y val="0.16478145145463996"/>
          <c:w val="0.84499217688740647"/>
          <c:h val="0.829077875002506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1984065262586E-2"/>
          <c:y val="0.16683103285863385"/>
          <c:w val="0.84035603186947483"/>
          <c:h val="0.8203505557285497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2972921972960018E-2"/>
                  <c:y val="0.121494550003722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80-4B8A-8A73-F5914AD2ABDB}"/>
                </c:ext>
              </c:extLst>
            </c:dLbl>
            <c:dLbl>
              <c:idx val="1"/>
              <c:layout>
                <c:manualLayout>
                  <c:x val="-1.4563807373787501E-2"/>
                  <c:y val="-0.106306930157785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80-4B8A-8A73-F5914AD2ABDB}"/>
                </c:ext>
              </c:extLst>
            </c:dLbl>
            <c:dLbl>
              <c:idx val="2"/>
              <c:layout>
                <c:manualLayout>
                  <c:x val="-0.10218537437079388"/>
                  <c:y val="-5.4423879251002845E-2"/>
                </c:manualLayout>
              </c:layout>
              <c:tx>
                <c:rich>
                  <a:bodyPr/>
                  <a:lstStyle/>
                  <a:p>
                    <a:r>
                      <a:rPr lang="it-IT" dirty="0"/>
                      <a:t>Contributi, trasferimenti e altre entrate
363.265,84
2,06%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80-4B8A-8A73-F5914AD2ABDB}"/>
                </c:ext>
              </c:extLst>
            </c:dLbl>
            <c:dLbl>
              <c:idx val="3"/>
              <c:layout>
                <c:manualLayout>
                  <c:x val="8.7265444013576943E-2"/>
                  <c:y val="-5.2858661945434468E-2"/>
                </c:manualLayout>
              </c:layout>
              <c:tx>
                <c:rich>
                  <a:bodyPr/>
                  <a:lstStyle/>
                  <a:p>
                    <a:r>
                      <a:rPr lang="it-IT" dirty="0"/>
                      <a:t>Proventi da gestione di beni e servizi
197.063,52
1,12%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80-4B8A-8A73-F5914AD2ABD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Proventi!$A$16:$A$19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trasferi-menti e altre entrate</c:v>
                </c:pt>
                <c:pt idx="3">
                  <c:v>Proventi da gestio-ne di beni e servizi</c:v>
                </c:pt>
              </c:strCache>
            </c:strRef>
          </c:cat>
          <c:val>
            <c:numRef>
              <c:f>Proventi!$B$16:$B$19</c:f>
              <c:numCache>
                <c:formatCode>#,##0.00</c:formatCode>
                <c:ptCount val="4"/>
                <c:pt idx="0">
                  <c:v>12219807.880000001</c:v>
                </c:pt>
                <c:pt idx="1">
                  <c:v>4887623.12</c:v>
                </c:pt>
                <c:pt idx="2">
                  <c:v>363265.84</c:v>
                </c:pt>
                <c:pt idx="3">
                  <c:v>197063.52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80-4B8A-8A73-F5914AD2A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069237873043646E-2"/>
          <c:y val="2.7025115559479999E-2"/>
          <c:w val="0.84573247788470884"/>
          <c:h val="0.81899907675081451"/>
        </c:manualLayout>
      </c:layout>
      <c:bar3D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FF99FF"/>
            </a:solidFill>
          </c:spPr>
          <c:invertIfNegative val="0"/>
          <c:dLbls>
            <c:dLbl>
              <c:idx val="1"/>
              <c:layout>
                <c:manualLayout>
                  <c:x val="4.6296296296296294E-3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BE-4B28-9D92-20D0FA02C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Proventi!$A$36:$A$39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Proventi!$B$36:$B$39</c:f>
              <c:numCache>
                <c:formatCode>0.00%</c:formatCode>
                <c:ptCount val="4"/>
                <c:pt idx="0">
                  <c:v>0.6490443060616482</c:v>
                </c:pt>
                <c:pt idx="1">
                  <c:v>0.26661575815672023</c:v>
                </c:pt>
                <c:pt idx="2">
                  <c:v>7.5675066355062673E-2</c:v>
                </c:pt>
                <c:pt idx="3">
                  <c:v>8.6648694265689542E-3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BE-4B28-9D92-20D0FA02CFC5}"/>
            </c:ext>
          </c:extLst>
        </c:ser>
        <c:ser>
          <c:idx val="1"/>
          <c:order val="1"/>
          <c:tx>
            <c:v>2022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1604938271604937E-2"/>
                  <c:y val="-1.88127245120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BE-4B28-9D92-20D0FA02CFC5}"/>
                </c:ext>
              </c:extLst>
            </c:dLbl>
            <c:dLbl>
              <c:idx val="1"/>
              <c:layout>
                <c:manualLayout>
                  <c:x val="2.0061728395061786E-2"/>
                  <c:y val="-2.351590564011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BE-4B28-9D92-20D0FA02CFC5}"/>
                </c:ext>
              </c:extLst>
            </c:dLbl>
            <c:dLbl>
              <c:idx val="2"/>
              <c:layout>
                <c:manualLayout>
                  <c:x val="1.6376928990538563E-2"/>
                  <c:y val="-1.043478203712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BE-4B28-9D92-20D0FA02C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Proventi!$A$36:$A$39</c:f>
              <c:strCache>
                <c:ptCount val="4"/>
                <c:pt idx="0">
                  <c:v>Diritto annuale </c:v>
                </c:pt>
                <c:pt idx="1">
                  <c:v>Diritti di Segreteria</c:v>
                </c:pt>
                <c:pt idx="2">
                  <c:v>Contributi, trasferimenti e altre entrate</c:v>
                </c:pt>
                <c:pt idx="3">
                  <c:v>Proventi da gestione di beni e servizi</c:v>
                </c:pt>
              </c:strCache>
            </c:strRef>
          </c:cat>
          <c:val>
            <c:numRef>
              <c:f>Proventi!$C$36:$C$39</c:f>
              <c:numCache>
                <c:formatCode>0.00%</c:formatCode>
                <c:ptCount val="4"/>
                <c:pt idx="0">
                  <c:v>0.6916444207419622</c:v>
                </c:pt>
                <c:pt idx="1">
                  <c:v>0.27664078640468953</c:v>
                </c:pt>
                <c:pt idx="2">
                  <c:v>2.056094448860863E-2</c:v>
                </c:pt>
                <c:pt idx="3">
                  <c:v>1.1153848364739762E-2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BE-4B28-9D92-20D0FA02C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152192"/>
        <c:axId val="222153728"/>
        <c:axId val="0"/>
      </c:bar3DChart>
      <c:catAx>
        <c:axId val="22215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2153728"/>
        <c:crosses val="autoZero"/>
        <c:auto val="1"/>
        <c:lblAlgn val="ctr"/>
        <c:lblOffset val="100"/>
        <c:noMultiLvlLbl val="0"/>
      </c:catAx>
      <c:valAx>
        <c:axId val="22215372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22215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50541946145622"/>
          <c:y val="0.93794373987411073"/>
          <c:w val="0.7349760620200253"/>
          <c:h val="5.8823067161442873E-2"/>
        </c:manualLayout>
      </c:layout>
      <c:overlay val="0"/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2.1196039639757503E-4"/>
          <c:w val="1"/>
          <c:h val="0.86188814230722721"/>
        </c:manualLayout>
      </c:layout>
      <c:lineChart>
        <c:grouping val="standard"/>
        <c:varyColors val="0"/>
        <c:ser>
          <c:idx val="0"/>
          <c:order val="0"/>
          <c:tx>
            <c:strRef>
              <c:f>'Diritto annuale'!$A$3</c:f>
              <c:strCache>
                <c:ptCount val="1"/>
                <c:pt idx="0">
                  <c:v>Incasso</c:v>
                </c:pt>
              </c:strCache>
            </c:strRef>
          </c:tx>
          <c:dLbls>
            <c:dLbl>
              <c:idx val="0"/>
              <c:layout>
                <c:manualLayout>
                  <c:x val="-2.1835905320718083E-2"/>
                  <c:y val="4.799999737076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17952660359066E-2"/>
                  <c:y val="-3.756521533364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31925146688497E-2"/>
                  <c:y val="3.756521533364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53857981077127E-2"/>
                  <c:y val="-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036554723981048E-2"/>
                  <c:y val="2.29565204816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671810641436166E-2"/>
                  <c:y val="-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671810641436166E-2"/>
                  <c:y val="2.92173897039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389113898532245E-2"/>
                  <c:y val="-3.756521533364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'Diritto annuale'!$B$2:$I$2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'Diritto annuale'!$B$3:$I$3</c:f>
              <c:numCache>
                <c:formatCode>_(* #,##0.00_);_(* \(#,##0.00\);_(* "-"??_);_(@_)</c:formatCode>
                <c:ptCount val="8"/>
                <c:pt idx="0">
                  <c:v>9387992.1199999992</c:v>
                </c:pt>
                <c:pt idx="1">
                  <c:v>10316989.949999999</c:v>
                </c:pt>
                <c:pt idx="2">
                  <c:v>8687809.4000000004</c:v>
                </c:pt>
                <c:pt idx="3">
                  <c:v>8674064.9400000013</c:v>
                </c:pt>
                <c:pt idx="4">
                  <c:v>8643665.3800000008</c:v>
                </c:pt>
                <c:pt idx="5">
                  <c:v>8649147.4399999995</c:v>
                </c:pt>
                <c:pt idx="6">
                  <c:v>8614073.9100000001</c:v>
                </c:pt>
                <c:pt idx="7">
                  <c:v>8959852.9199999999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'Diritto annuale'!$A$4</c:f>
              <c:strCache>
                <c:ptCount val="1"/>
                <c:pt idx="0">
                  <c:v>Ricavo</c:v>
                </c:pt>
              </c:strCache>
            </c:strRef>
          </c:tx>
          <c:dLbls>
            <c:dLbl>
              <c:idx val="0"/>
              <c:layout>
                <c:manualLayout>
                  <c:x val="-9.5532085778141616E-3"/>
                  <c:y val="4.17391281484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58976330179546E-3"/>
                  <c:y val="-3.756521533364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47440825448802E-2"/>
                  <c:y val="-4.799999737076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48090228711765E-2"/>
                  <c:y val="3.339130251879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577578393801528E-2"/>
                  <c:y val="-3.96521717410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200649403262965E-2"/>
                  <c:y val="-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671810641436166E-2"/>
                  <c:y val="3.5478258926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5532085778141616E-3"/>
                  <c:y val="-4.17391281484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'Diritto annuale'!$B$2:$I$2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'Diritto annuale'!$B$4:$I$4</c:f>
              <c:numCache>
                <c:formatCode>_(* #,##0.00_);_(* \(#,##0.00\);_(* "-"??_);_(@_)</c:formatCode>
                <c:ptCount val="8"/>
                <c:pt idx="0">
                  <c:v>12601398.93</c:v>
                </c:pt>
                <c:pt idx="1">
                  <c:v>13821696.23</c:v>
                </c:pt>
                <c:pt idx="2">
                  <c:v>11662828.209999999</c:v>
                </c:pt>
                <c:pt idx="3">
                  <c:v>11861812.560000001</c:v>
                </c:pt>
                <c:pt idx="4">
                  <c:v>12012766.16</c:v>
                </c:pt>
                <c:pt idx="5">
                  <c:v>11898929.65</c:v>
                </c:pt>
                <c:pt idx="6">
                  <c:v>11897727.42</c:v>
                </c:pt>
                <c:pt idx="7">
                  <c:v>12219807.880000001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70592"/>
        <c:axId val="127072128"/>
      </c:lineChart>
      <c:catAx>
        <c:axId val="127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27072128"/>
        <c:crosses val="autoZero"/>
        <c:auto val="1"/>
        <c:lblAlgn val="ctr"/>
        <c:lblOffset val="100"/>
        <c:noMultiLvlLbl val="0"/>
      </c:catAx>
      <c:valAx>
        <c:axId val="127072128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27070592"/>
        <c:crosses val="autoZero"/>
        <c:crossBetween val="between"/>
      </c:valAx>
      <c:spPr>
        <a:solidFill>
          <a:srgbClr val="FFCCFF"/>
        </a:solidFill>
      </c:spPr>
    </c:plotArea>
    <c:legend>
      <c:legendPos val="r"/>
      <c:layout>
        <c:manualLayout>
          <c:xMode val="edge"/>
          <c:yMode val="edge"/>
          <c:x val="0.11385055052880064"/>
          <c:y val="0.92452356929557067"/>
          <c:w val="0.77229513633148628"/>
          <c:h val="7.5476503910907003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5891512054216198"/>
          <c:w val="0.84104938271604934"/>
          <c:h val="0.82326519275636045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D4-458A-AB1C-5835C3A23EA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D4-458A-AB1C-5835C3A23EA9}"/>
              </c:ext>
            </c:extLst>
          </c:dPt>
          <c:dLbls>
            <c:dLbl>
              <c:idx val="0"/>
              <c:layout>
                <c:manualLayout>
                  <c:x val="8.5881679482007617E-2"/>
                  <c:y val="-9.12119908956115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D4-458A-AB1C-5835C3A23EA9}"/>
                </c:ext>
              </c:extLst>
            </c:dLbl>
            <c:dLbl>
              <c:idx val="1"/>
              <c:layout>
                <c:manualLayout>
                  <c:x val="-5.1609516844058324E-2"/>
                  <c:y val="0.139517144018232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4-458A-AB1C-5835C3A23EA9}"/>
                </c:ext>
              </c:extLst>
            </c:dLbl>
            <c:dLbl>
              <c:idx val="2"/>
              <c:layout>
                <c:manualLayout>
                  <c:x val="-3.6500134217744812E-2"/>
                  <c:y val="2.95892623299274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4-458A-AB1C-5835C3A23EA9}"/>
                </c:ext>
              </c:extLst>
            </c:dLbl>
            <c:dLbl>
              <c:idx val="3"/>
              <c:layout>
                <c:manualLayout>
                  <c:x val="-3.102820893780571E-2"/>
                  <c:y val="-3.11689404357992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D4-458A-AB1C-5835C3A23EA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Oneri!$A$12:$A$15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Oneri!$B$12:$B$15</c:f>
              <c:numCache>
                <c:formatCode>#,##0.00</c:formatCode>
                <c:ptCount val="4"/>
                <c:pt idx="0">
                  <c:v>4589179.28</c:v>
                </c:pt>
                <c:pt idx="1">
                  <c:v>4210428.25</c:v>
                </c:pt>
                <c:pt idx="2">
                  <c:v>6321029.2999999998</c:v>
                </c:pt>
                <c:pt idx="3">
                  <c:v>4648653.46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D4-458A-AB1C-5835C3A23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12184907993682E-2"/>
          <c:y val="2.2956520481669539E-2"/>
          <c:w val="0.9109306759437743"/>
          <c:h val="0.85546430096737824"/>
        </c:manualLayout>
      </c:layout>
      <c:bar3DChart>
        <c:barDir val="col"/>
        <c:grouping val="clustered"/>
        <c:varyColors val="0"/>
        <c:ser>
          <c:idx val="0"/>
          <c:order val="0"/>
          <c:tx>
            <c:v>2021</c:v>
          </c:tx>
          <c:invertIfNegative val="0"/>
          <c:dLbls>
            <c:dLbl>
              <c:idx val="0"/>
              <c:layout>
                <c:manualLayout>
                  <c:x val="-6.8237204127244008E-3"/>
                  <c:y val="-2.504347688909404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4.342.258</a:t>
                    </a:r>
                  </a:p>
                  <a:p>
                    <a:r>
                      <a:rPr lang="en-US" b="1"/>
                      <a:t>(22,14%)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92-4CC0-8EBA-261C908AEBBB}"/>
                </c:ext>
              </c:extLst>
            </c:dLbl>
            <c:dLbl>
              <c:idx val="1"/>
              <c:layout>
                <c:manualLayout>
                  <c:x val="0"/>
                  <c:y val="-1.252173844454702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3.981.479</a:t>
                    </a:r>
                  </a:p>
                  <a:p>
                    <a:r>
                      <a:rPr lang="en-US" b="1"/>
                      <a:t>(20,30%)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D92-4CC0-8EBA-261C908AEBBB}"/>
                </c:ext>
              </c:extLst>
            </c:dLbl>
            <c:dLbl>
              <c:idx val="2"/>
              <c:layout>
                <c:manualLayout>
                  <c:x val="0"/>
                  <c:y val="-2.29565204816695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6.691.416</a:t>
                    </a:r>
                  </a:p>
                  <a:p>
                    <a:r>
                      <a:rPr lang="en-US" b="1"/>
                      <a:t>(34,12%)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D92-4CC0-8EBA-261C908AEBBB}"/>
                </c:ext>
              </c:extLst>
            </c:dLbl>
            <c:dLbl>
              <c:idx val="3"/>
              <c:layout>
                <c:manualLayout>
                  <c:x val="0"/>
                  <c:y val="-1.669565125939602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4.597.075</a:t>
                    </a:r>
                  </a:p>
                  <a:p>
                    <a:r>
                      <a:rPr lang="en-US" b="1"/>
                      <a:t>(23,44%)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D92-4CC0-8EBA-261C908AE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Oneri!$A$20:$A$23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Oneri!$B$20:$B$23</c:f>
              <c:numCache>
                <c:formatCode>#,##0</c:formatCode>
                <c:ptCount val="4"/>
                <c:pt idx="0">
                  <c:v>4342258.37</c:v>
                </c:pt>
                <c:pt idx="1">
                  <c:v>3981478.54</c:v>
                </c:pt>
                <c:pt idx="2">
                  <c:v>6691415.9199999999</c:v>
                </c:pt>
                <c:pt idx="3">
                  <c:v>4597075.3899999997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92-4CC0-8EBA-261C908AEBBB}"/>
            </c:ext>
          </c:extLst>
        </c:ser>
        <c:ser>
          <c:idx val="1"/>
          <c:order val="1"/>
          <c:tx>
            <c:v>2022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917952660359042E-2"/>
                  <c:y val="-3.547825892621651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4.589.179</a:t>
                    </a:r>
                  </a:p>
                  <a:p>
                    <a:r>
                      <a:rPr lang="en-US" b="1"/>
                      <a:t>(23,21%)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D92-4CC0-8EBA-261C908AEBBB}"/>
                </c:ext>
              </c:extLst>
            </c:dLbl>
            <c:dLbl>
              <c:idx val="1"/>
              <c:layout>
                <c:manualLayout>
                  <c:x val="1.0917952660358991E-2"/>
                  <c:y val="-3.54782589262165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4.210.428</a:t>
                    </a:r>
                  </a:p>
                  <a:p>
                    <a:r>
                      <a:rPr lang="en-US" b="1"/>
                      <a:t>(21,31%)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D92-4CC0-8EBA-261C908AEBBB}"/>
                </c:ext>
              </c:extLst>
            </c:dLbl>
            <c:dLbl>
              <c:idx val="2"/>
              <c:layout>
                <c:manualLayout>
                  <c:x val="3.4118602063622008E-2"/>
                  <c:y val="-3.130434611136756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6.321.029</a:t>
                    </a:r>
                  </a:p>
                  <a:p>
                    <a:r>
                      <a:rPr lang="en-US" b="1"/>
                      <a:t>(31,97%)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D92-4CC0-8EBA-261C908AEBBB}"/>
                </c:ext>
              </c:extLst>
            </c:dLbl>
            <c:dLbl>
              <c:idx val="3"/>
              <c:layout>
                <c:manualLayout>
                  <c:x val="3.2753857981077023E-2"/>
                  <c:y val="-1.878260766682053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4.648.653</a:t>
                    </a:r>
                  </a:p>
                  <a:p>
                    <a:r>
                      <a:rPr lang="en-US" b="1"/>
                      <a:t>(23,51%)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D92-4CC0-8EBA-261C908AE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Oneri!$A$20:$A$23</c:f>
              <c:strCache>
                <c:ptCount val="4"/>
                <c:pt idx="0">
                  <c:v>Personale</c:v>
                </c:pt>
                <c:pt idx="1">
                  <c:v>Funzionamento</c:v>
                </c:pt>
                <c:pt idx="2">
                  <c:v>Interventi economici</c:v>
                </c:pt>
                <c:pt idx="3">
                  <c:v>Ammortamenti ed accantonamenti</c:v>
                </c:pt>
              </c:strCache>
            </c:strRef>
          </c:cat>
          <c:val>
            <c:numRef>
              <c:f>Oneri!$C$20:$C$23</c:f>
              <c:numCache>
                <c:formatCode>#,##0</c:formatCode>
                <c:ptCount val="4"/>
                <c:pt idx="0">
                  <c:v>4589179.28</c:v>
                </c:pt>
                <c:pt idx="1">
                  <c:v>4210428.25</c:v>
                </c:pt>
                <c:pt idx="2">
                  <c:v>6321029.2999999998</c:v>
                </c:pt>
                <c:pt idx="3">
                  <c:v>4648653.46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2-4CC0-8EBA-261C908A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665536"/>
        <c:axId val="221679616"/>
        <c:axId val="0"/>
      </c:bar3DChart>
      <c:catAx>
        <c:axId val="22166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1679616"/>
        <c:crosses val="autoZero"/>
        <c:auto val="1"/>
        <c:lblAlgn val="ctr"/>
        <c:lblOffset val="100"/>
        <c:noMultiLvlLbl val="0"/>
      </c:catAx>
      <c:valAx>
        <c:axId val="22167961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21665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7047671692865153E-2"/>
          <c:y val="0.93808772677369523"/>
          <c:w val="0.91746898216096806"/>
          <c:h val="4.4172157799539459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0.34021</cdr:x>
      <cdr:y>0.09466</cdr:y>
    </cdr:from>
    <cdr:to>
      <cdr:x>0.41237</cdr:x>
      <cdr:y>0.13009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167616" y="575930"/>
          <a:ext cx="671919" cy="215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0.34576</cdr:x>
      <cdr:y>0.10801</cdr:y>
    </cdr:from>
    <cdr:to>
      <cdr:x>0.41792</cdr:x>
      <cdr:y>0.1335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219302" y="657151"/>
          <a:ext cx="671918" cy="155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0.36</cdr:x>
      <cdr:y>0.09529</cdr:y>
    </cdr:from>
    <cdr:to>
      <cdr:x>0.45625</cdr:x>
      <cdr:y>0.15475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962672" y="504056"/>
          <a:ext cx="792088" cy="314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/>
            <a:t>-</a:t>
          </a:r>
          <a:r>
            <a:rPr lang="it-IT" sz="1000" b="1" dirty="0"/>
            <a:t>2.078.717</a:t>
          </a:r>
        </a:p>
      </cdr:txBody>
    </cdr:sp>
  </cdr:relSizeAnchor>
  <cdr:relSizeAnchor xmlns:cdr="http://schemas.openxmlformats.org/drawingml/2006/chartDrawing">
    <cdr:from>
      <cdr:x>0.72428</cdr:x>
      <cdr:y>0.24849</cdr:y>
    </cdr:from>
    <cdr:to>
      <cdr:x>0.83054</cdr:x>
      <cdr:y>0.30795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6740018" y="1510293"/>
          <a:ext cx="988831" cy="361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522.327</a:t>
          </a:r>
        </a:p>
      </cdr:txBody>
    </cdr:sp>
  </cdr:relSizeAnchor>
  <cdr:relSizeAnchor xmlns:cdr="http://schemas.openxmlformats.org/drawingml/2006/chartDrawing">
    <cdr:from>
      <cdr:x>0.83677</cdr:x>
      <cdr:y>0.41984</cdr:y>
    </cdr:from>
    <cdr:to>
      <cdr:x>0.94303</cdr:x>
      <cdr:y>0.47931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7786799" y="2551736"/>
          <a:ext cx="988831" cy="36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2.230.605</a:t>
          </a:r>
        </a:p>
      </cdr:txBody>
    </cdr:sp>
  </cdr:relSizeAnchor>
  <cdr:relSizeAnchor xmlns:cdr="http://schemas.openxmlformats.org/drawingml/2006/chartDrawing">
    <cdr:from>
      <cdr:x>0.69713</cdr:x>
      <cdr:y>0.74014</cdr:y>
    </cdr:from>
    <cdr:to>
      <cdr:x>0.79317</cdr:x>
      <cdr:y>0.79461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6487346" y="4498471"/>
          <a:ext cx="893727" cy="33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660.854</a:t>
          </a:r>
        </a:p>
      </cdr:txBody>
    </cdr:sp>
  </cdr:relSizeAnchor>
  <cdr:relSizeAnchor xmlns:cdr="http://schemas.openxmlformats.org/drawingml/2006/chartDrawing">
    <cdr:from>
      <cdr:x>0.56183</cdr:x>
      <cdr:y>0.58362</cdr:y>
    </cdr:from>
    <cdr:to>
      <cdr:x>0.64995</cdr:x>
      <cdr:y>0.62745</cdr:y>
    </cdr:to>
    <cdr:sp macro="" textlink="">
      <cdr:nvSpPr>
        <cdr:cNvPr id="9" name="CasellaDiTesto 1"/>
        <cdr:cNvSpPr txBox="1"/>
      </cdr:nvSpPr>
      <cdr:spPr>
        <a:xfrm xmlns:a="http://schemas.openxmlformats.org/drawingml/2006/main">
          <a:off x="5228297" y="3547181"/>
          <a:ext cx="820025" cy="266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/>
            <a:t>-13.361</a:t>
          </a:r>
        </a:p>
      </cdr:txBody>
    </cdr:sp>
  </cdr:relSizeAnchor>
  <cdr:relSizeAnchor xmlns:cdr="http://schemas.openxmlformats.org/drawingml/2006/chartDrawing">
    <cdr:from>
      <cdr:x>0.76023</cdr:x>
      <cdr:y>0.55377</cdr:y>
    </cdr:from>
    <cdr:to>
      <cdr:x>0.82148</cdr:x>
      <cdr:y>0.75851</cdr:y>
    </cdr:to>
    <cdr:sp macro="" textlink="">
      <cdr:nvSpPr>
        <cdr:cNvPr id="7" name="Freccia a destra 6"/>
        <cdr:cNvSpPr/>
      </cdr:nvSpPr>
      <cdr:spPr>
        <a:xfrm xmlns:a="http://schemas.openxmlformats.org/drawingml/2006/main" rot="7369869">
          <a:off x="6070137" y="2557129"/>
          <a:ext cx="876524" cy="504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7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002" y="4"/>
            <a:ext cx="2945072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BC48-F81B-41AE-A096-B6D191D9A0D4}" type="datetimeFigureOut">
              <a:rPr lang="it-IT" smtClean="0"/>
              <a:t>12/04/2023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52" y="4715113"/>
            <a:ext cx="5437178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2962-5EE8-4AAA-908B-4B78CCB50D0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12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2962-5EE8-4AAA-908B-4B78CCB50D03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28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39A0-BF26-45BE-A0CD-E239B9F50574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8DC5-67A0-4CFA-A8D6-CC9899513690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5913-1185-4F26-8549-6785457E68E7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2840-9B3D-455C-8F8F-248DB1356F5C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9988-882E-44D0-AD79-9C084AD47401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A2A7-C610-4324-90DA-055E7DBA1BD8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942-19D6-46A4-B5F6-EA858A4B2455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53B-A6BF-49FC-BF1E-CC4F9A8ADEC7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5B17-1D23-4BA0-AA11-B692F9460572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731C-125B-468D-A439-AF92C77B8B8A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936A-4C41-4772-A82A-318946703BE8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7D3D-E098-42AD-B434-C3842D28B48A}" type="datetime1">
              <a:rPr lang="it-IT" smtClean="0"/>
              <a:t>12/04/2023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DC36-2CEB-48E7-9896-F2F2C229694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3399FF"/>
                </a:solidFill>
              </a:rPr>
              <a:t>BILANCIO D’ESERCIZIO 2022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r>
              <a:rPr lang="it-IT" sz="4400" b="1" cap="small" dirty="0">
                <a:solidFill>
                  <a:srgbClr val="C00000"/>
                </a:solidFill>
              </a:rPr>
              <a:t>Rappresentazioni grafiche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8924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Grafico illustrazione di stock. Illustrazione di tipo - 502444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13" y="3429000"/>
            <a:ext cx="2838597" cy="20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41658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+mn-lt"/>
              </a:rPr>
              <a:t>COME </a:t>
            </a:r>
            <a:r>
              <a:rPr lang="it-IT" sz="1800" b="1" dirty="0" smtClean="0">
                <a:solidFill>
                  <a:schemeClr val="bg1"/>
                </a:solidFill>
                <a:latin typeface="+mn-lt"/>
              </a:rPr>
              <a:t>SPENDIAMO</a:t>
            </a:r>
            <a:r>
              <a:rPr lang="it-IT" sz="1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it-IT" sz="1800" b="1" dirty="0">
                <a:solidFill>
                  <a:schemeClr val="bg1"/>
                </a:solidFill>
                <a:latin typeface="+mn-lt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+mn-lt"/>
              </a:rPr>
              <a:t>LE DIFFERENZE TRA 2021 E 2022</a:t>
            </a:r>
            <a:endParaRPr lang="it-IT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600" b="1" dirty="0" smtClean="0">
                <a:latin typeface="+mn-lt"/>
              </a:rPr>
              <a:t>I DETTAGLI DELLE VOCI DI SPESA</a:t>
            </a:r>
            <a:r>
              <a:rPr lang="it-IT" sz="1800" b="1" dirty="0" smtClean="0">
                <a:latin typeface="+mn-lt"/>
              </a:rPr>
              <a:t/>
            </a:r>
            <a:br>
              <a:rPr lang="it-IT" sz="1800" b="1" dirty="0" smtClean="0">
                <a:latin typeface="+mn-lt"/>
              </a:rPr>
            </a:br>
            <a:r>
              <a:rPr lang="it-IT" sz="2400" b="1" dirty="0" smtClean="0">
                <a:latin typeface="+mn-lt"/>
              </a:rPr>
              <a:t>LE </a:t>
            </a:r>
            <a:r>
              <a:rPr lang="it-IT" sz="2400" b="1" dirty="0">
                <a:latin typeface="+mn-lt"/>
              </a:rPr>
              <a:t>SPESE PER IL PERSONALE (</a:t>
            </a:r>
            <a:r>
              <a:rPr lang="it-IT" sz="2400" b="1" dirty="0" smtClean="0">
                <a:latin typeface="+mn-lt"/>
              </a:rPr>
              <a:t>4.589.258)</a:t>
            </a:r>
            <a:endParaRPr lang="it-IT" sz="24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9726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58589"/>
              </p:ext>
            </p:extLst>
          </p:nvPr>
        </p:nvGraphicFramePr>
        <p:xfrm>
          <a:off x="395536" y="1268760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600" b="1" dirty="0">
                <a:latin typeface="+mn-lt"/>
              </a:rPr>
              <a:t>I DETTAGLI DELLE VOCI DI SPESA</a:t>
            </a:r>
            <a:br>
              <a:rPr lang="it-IT" sz="16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LE </a:t>
            </a:r>
            <a:r>
              <a:rPr lang="it-IT" sz="2200" b="1" dirty="0">
                <a:latin typeface="+mn-lt"/>
              </a:rPr>
              <a:t>SPESE DI FUNZIONAMENTO (</a:t>
            </a:r>
            <a:r>
              <a:rPr lang="it-IT" sz="2200" b="1" dirty="0" smtClean="0">
                <a:latin typeface="+mn-lt"/>
              </a:rPr>
              <a:t>4.210.428)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807003"/>
              </p:ext>
            </p:extLst>
          </p:nvPr>
        </p:nvGraphicFramePr>
        <p:xfrm>
          <a:off x="509129" y="1412776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600" b="1" dirty="0">
                <a:latin typeface="+mn-lt"/>
              </a:rPr>
              <a:t>I DETTAGLI DELLE VOCI DI SPESA</a:t>
            </a:r>
            <a:br>
              <a:rPr lang="it-IT" sz="16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GLI INTERVENTI ECONOMICI (5.891.552)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32029"/>
              </p:ext>
            </p:extLst>
          </p:nvPr>
        </p:nvGraphicFramePr>
        <p:xfrm>
          <a:off x="509129" y="1412776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06613"/>
              </p:ext>
            </p:extLst>
          </p:nvPr>
        </p:nvGraphicFramePr>
        <p:xfrm>
          <a:off x="539552" y="1412776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5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37" y="692696"/>
            <a:ext cx="8229600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600" b="1" dirty="0" smtClean="0"/>
              <a:t>QUANTO CONTRIBUISCE LA CCIAA DI VERONA</a:t>
            </a:r>
            <a:br>
              <a:rPr lang="it-IT" sz="1600" b="1" dirty="0" smtClean="0"/>
            </a:br>
            <a:r>
              <a:rPr lang="it-IT" sz="2400" b="1" cap="small" dirty="0" smtClean="0"/>
              <a:t>Oneri </a:t>
            </a:r>
            <a:r>
              <a:rPr lang="it-IT" sz="2400" b="1" cap="small" dirty="0"/>
              <a:t>fiscali/Versamenti allo Stato e Quote associative</a:t>
            </a:r>
            <a:endParaRPr lang="it-IT" sz="1600" b="1" cap="small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677173"/>
              </p:ext>
            </p:extLst>
          </p:nvPr>
        </p:nvGraphicFramePr>
        <p:xfrm>
          <a:off x="467544" y="1628800"/>
          <a:ext cx="8280920" cy="4824537"/>
        </p:xfrm>
        <a:graphic>
          <a:graphicData uri="http://schemas.openxmlformats.org/drawingml/2006/table">
            <a:tbl>
              <a:tblPr/>
              <a:tblGrid>
                <a:gridCol w="4698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92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A) ONERI FISCALI E VERSAMENTI ALLO STATO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Versamenti allo Stato ai sensi  dell'art. 1 c. 594 L. 160/2019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602.534,52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versamenti allo Stato per contingentamento della spesa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602.534,52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278.692,00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178.785,00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353.890,00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82.284,00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ALTRE IMPOSTE E TASSE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Oneri fiscali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917.827,00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VERSAMENTI ALLO STATO E ONERI FISCALI 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1.520.362,00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923">
                <a:tc gridSpan="2">
                  <a:txBody>
                    <a:bodyPr/>
                    <a:lstStyle/>
                    <a:p>
                      <a:pPr marL="72000"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B) QUOTE ASSOCIATIVE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Partecipazione fondo perequativo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311.174,98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associative all'Unione regionale e all'Eurosportello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362.950,00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Contributo ordinario Unioncamere nazionale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271.926,86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Quota consortile Infocamere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67.171,98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QUOTE ASSOCIATIVE 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1.013.223,82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A) + 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2.533.585,34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129" y="692696"/>
            <a:ext cx="8229600" cy="778098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it-IT" sz="1600" b="1" dirty="0" smtClean="0">
                <a:latin typeface="+mn-lt"/>
              </a:rPr>
              <a:t>PROGETTO </a:t>
            </a:r>
            <a:r>
              <a:rPr lang="it-IT" sz="1600" b="1" dirty="0">
                <a:latin typeface="+mn-lt"/>
              </a:rPr>
              <a:t>RI.VER.</a:t>
            </a:r>
            <a:r>
              <a:rPr lang="it-IT" sz="1800" b="1" dirty="0">
                <a:latin typeface="+mn-lt"/>
              </a:rPr>
              <a:t> </a:t>
            </a:r>
            <a:br>
              <a:rPr lang="it-IT" sz="1800" b="1" dirty="0">
                <a:latin typeface="+mn-lt"/>
              </a:rPr>
            </a:br>
            <a:r>
              <a:rPr lang="it-IT" sz="2400" b="1" dirty="0" smtClean="0">
                <a:latin typeface="+mn-lt"/>
              </a:rPr>
              <a:t>INVESTITI 18,63 </a:t>
            </a:r>
            <a:r>
              <a:rPr lang="it-IT" sz="2400" b="1" dirty="0">
                <a:latin typeface="+mn-lt"/>
              </a:rPr>
              <a:t>MILIONI NEL TRIENNIO </a:t>
            </a:r>
            <a:r>
              <a:rPr lang="it-IT" sz="2400" b="1" dirty="0" smtClean="0">
                <a:latin typeface="+mn-lt"/>
              </a:rPr>
              <a:t>2020÷2022</a:t>
            </a:r>
            <a:endParaRPr lang="it-IT" sz="2000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30427"/>
              </p:ext>
            </p:extLst>
          </p:nvPr>
        </p:nvGraphicFramePr>
        <p:xfrm>
          <a:off x="467544" y="1556792"/>
          <a:ext cx="8229600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7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128" y="548680"/>
            <a:ext cx="8229600" cy="792088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800" b="1" cap="all" dirty="0" smtClean="0"/>
              <a:t>LO STORICO DEGLI </a:t>
            </a:r>
            <a:r>
              <a:rPr lang="it-IT" sz="1800" b="1" cap="all" dirty="0"/>
              <a:t>INTERVENTI A FAVORE DELL’ECONOMIA DAL 2012 </a:t>
            </a:r>
            <a:r>
              <a:rPr lang="it-IT" sz="1800" b="1" cap="all" dirty="0" smtClean="0"/>
              <a:t>AD OGGI</a:t>
            </a:r>
            <a:br>
              <a:rPr lang="it-IT" sz="1800" b="1" cap="all" dirty="0" smtClean="0"/>
            </a:br>
            <a:r>
              <a:rPr lang="it-IT" sz="3100" b="1" dirty="0" smtClean="0"/>
              <a:t>OLTRE 80 MILIONI IN 11 ANNI</a:t>
            </a:r>
            <a:r>
              <a:rPr lang="it-IT" sz="3100" dirty="0"/>
              <a:t/>
            </a:r>
            <a:br>
              <a:rPr lang="it-IT" sz="3100" dirty="0"/>
            </a:br>
            <a:endParaRPr lang="it-IT" sz="22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98068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800" b="1" cap="all" dirty="0"/>
              <a:t>I «BANDI» NEL TRIENNIO 2020÷2022</a:t>
            </a:r>
            <a:br>
              <a:rPr lang="it-IT" sz="1800" b="1" cap="all" dirty="0"/>
            </a:br>
            <a:r>
              <a:rPr lang="it-IT" sz="3100" b="1" dirty="0" smtClean="0"/>
              <a:t>QUANTI ABBIAMO PAGATO…</a:t>
            </a:r>
            <a:endParaRPr lang="it-IT" sz="31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094408"/>
              </p:ext>
            </p:extLst>
          </p:nvPr>
        </p:nvGraphicFramePr>
        <p:xfrm>
          <a:off x="539552" y="1340768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7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1600" b="1" dirty="0"/>
              <a:t/>
            </a:r>
            <a:br>
              <a:rPr lang="it-IT" sz="1600" b="1" dirty="0"/>
            </a:br>
            <a:r>
              <a:rPr lang="it-IT" sz="1800" b="1" cap="all" dirty="0"/>
              <a:t>I «BANDI» NEL TRIENNIO 2020÷2022</a:t>
            </a:r>
            <a:br>
              <a:rPr lang="it-IT" sz="1800" b="1" cap="all" dirty="0"/>
            </a:br>
            <a:r>
              <a:rPr lang="it-IT" sz="3100" b="1" cap="all" dirty="0" smtClean="0"/>
              <a:t>…</a:t>
            </a:r>
            <a:r>
              <a:rPr lang="it-IT" sz="3100" b="1" dirty="0" smtClean="0"/>
              <a:t>QUANTO ABBIAMO PAGATO</a:t>
            </a:r>
            <a:endParaRPr lang="it-IT" sz="31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38635"/>
              </p:ext>
            </p:extLst>
          </p:nvPr>
        </p:nvGraphicFramePr>
        <p:xfrm>
          <a:off x="467544" y="1412776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6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40"/>
            <a:ext cx="8229600" cy="792128"/>
          </a:xfrm>
          <a:solidFill>
            <a:srgbClr val="00B0F0"/>
          </a:solidFill>
        </p:spPr>
        <p:txBody>
          <a:bodyPr anchor="b">
            <a:norm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COME SI «MUOVONO</a:t>
            </a:r>
            <a:r>
              <a:rPr lang="it-IT" sz="1600" b="1" dirty="0">
                <a:solidFill>
                  <a:schemeClr val="bg1"/>
                </a:solidFill>
              </a:rPr>
              <a:t>» LE IMPRESE</a:t>
            </a: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2000" b="1" dirty="0" smtClean="0">
                <a:solidFill>
                  <a:schemeClr val="bg1"/>
                </a:solidFill>
              </a:rPr>
              <a:t>LE CANCELLAZIONI D’UFFICIO FANNO SCENDERE SOTTO LE 95.000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19</a:t>
            </a:fld>
            <a:endParaRPr lang="it-IT" dirty="0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7440575"/>
              </p:ext>
            </p:extLst>
          </p:nvPr>
        </p:nvGraphicFramePr>
        <p:xfrm>
          <a:off x="1403648" y="1412776"/>
          <a:ext cx="63367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372129"/>
              </p:ext>
            </p:extLst>
          </p:nvPr>
        </p:nvGraphicFramePr>
        <p:xfrm>
          <a:off x="251520" y="3789040"/>
          <a:ext cx="4464496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Segnaposto contenut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791781"/>
              </p:ext>
            </p:extLst>
          </p:nvPr>
        </p:nvGraphicFramePr>
        <p:xfrm>
          <a:off x="4788024" y="3789040"/>
          <a:ext cx="4248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8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CONFRONTO </a:t>
            </a:r>
            <a:r>
              <a:rPr lang="it-IT" sz="1600" b="1" dirty="0">
                <a:solidFill>
                  <a:srgbClr val="FF0000"/>
                </a:solidFill>
                <a:latin typeface="+mn-lt"/>
              </a:rPr>
              <a:t>TRA DISAVANZO A 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PREVENTIVO E AVANZO D’ESERCIZIO A CONSUNTIVO</a:t>
            </a:r>
            <a:br>
              <a:rPr lang="it-IT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A CONTI FATTI, MEGLIO DEL PREVISTO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14630"/>
              </p:ext>
            </p:extLst>
          </p:nvPr>
        </p:nvGraphicFramePr>
        <p:xfrm>
          <a:off x="466327" y="1340768"/>
          <a:ext cx="8496945" cy="5278915"/>
        </p:xfrm>
        <a:graphic>
          <a:graphicData uri="http://schemas.openxmlformats.org/drawingml/2006/table">
            <a:tbl>
              <a:tblPr/>
              <a:tblGrid>
                <a:gridCol w="3443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637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Avanzo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d'esercizio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Avanzo a consuntivo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660.854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Disavanzo previsto in fase di aggiornamento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-3.300.911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 disavanzo rispetto aggiornamento del Preventivo annuale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3.961.765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88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Formazione dell’avanzo (rispetto all’aggiornamento)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 disavanzo di parte corrente (A)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1.737.926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84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 cui: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06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MAGGIORI PROVENTI(A1)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858.037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Diritto annuale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405.504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Diritti di segreteria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378.712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Altri proventi ist.li e comm.li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73.821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06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(A2)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-879.889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Personale (A2.1)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-65.856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funzionamento (A2.2)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-511.165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Minori Oneri per Interventi promozionali (A2.3)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-545.661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Maggiori accantonamenti (A2.4)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242.794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18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Arrotondamenti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gestione finanziaria (B)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21.024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Risultato gestione straordinaria (C)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2.216.176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Rettifiche di valore attività finanziarie (svalutazioni partecipazioni) (D) (T</a:t>
                      </a:r>
                      <a:r>
                        <a:rPr lang="it-IT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i)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-13.361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Arrotondamenti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07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MINOR DISAVANZO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3.961.765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75" marR="6075" marT="6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129" y="548680"/>
            <a:ext cx="8229600" cy="1296144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>
                <a:solidFill>
                  <a:srgbClr val="FFFF00"/>
                </a:solidFill>
              </a:rPr>
              <a:t>LE IMMOBILIZZAZIONI NEL PERIODO </a:t>
            </a:r>
            <a:r>
              <a:rPr lang="en-US" sz="1600" dirty="0" smtClean="0">
                <a:solidFill>
                  <a:srgbClr val="FFFF00"/>
                </a:solidFill>
              </a:rPr>
              <a:t>2016÷2022</a:t>
            </a: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NEL TRIENNIO </a:t>
            </a:r>
            <a:r>
              <a:rPr lang="en-US" sz="2400" dirty="0" smtClean="0">
                <a:solidFill>
                  <a:srgbClr val="FFFF00"/>
                </a:solidFill>
              </a:rPr>
              <a:t>2020÷2022 INVESTITI OLTRE </a:t>
            </a:r>
            <a:r>
              <a:rPr lang="en-US" sz="2400" dirty="0">
                <a:solidFill>
                  <a:srgbClr val="FFFF00"/>
                </a:solidFill>
              </a:rPr>
              <a:t>12,2 </a:t>
            </a:r>
            <a:r>
              <a:rPr lang="en-US" sz="2400" dirty="0" smtClean="0">
                <a:solidFill>
                  <a:srgbClr val="FFFF00"/>
                </a:solidFill>
              </a:rPr>
              <a:t>MILIONI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NEL SISTEMA DELLE AZIENDE PARTECIPATE</a:t>
            </a:r>
            <a:r>
              <a:rPr lang="en-US" sz="2400" dirty="0"/>
              <a:t/>
            </a:r>
            <a:br>
              <a:rPr lang="en-US" sz="2400" dirty="0"/>
            </a:b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DC36-2CEB-48E7-9896-F2F2C2296946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732278"/>
              </p:ext>
            </p:extLst>
          </p:nvPr>
        </p:nvGraphicFramePr>
        <p:xfrm>
          <a:off x="457200" y="1556792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721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499176" cy="504056"/>
          </a:xfrm>
        </p:spPr>
        <p:txBody>
          <a:bodyPr>
            <a:normAutofit fontScale="90000"/>
          </a:bodyPr>
          <a:lstStyle/>
          <a:p>
            <a:r>
              <a:rPr lang="it-IT" sz="1600" b="1" dirty="0">
                <a:latin typeface="+mn-lt"/>
              </a:rPr>
              <a:t/>
            </a:r>
            <a:br>
              <a:rPr lang="it-IT" sz="1600" b="1" dirty="0">
                <a:latin typeface="+mn-lt"/>
              </a:rPr>
            </a:br>
            <a:r>
              <a:rPr lang="it-IT" sz="1800" b="1" dirty="0">
                <a:latin typeface="+mn-lt"/>
              </a:rPr>
              <a:t>I RISULTATI D’ESERCIZIO DAL </a:t>
            </a:r>
            <a:r>
              <a:rPr lang="it-IT" sz="1800" b="1" dirty="0" smtClean="0">
                <a:latin typeface="+mn-lt"/>
              </a:rPr>
              <a:t>2016</a:t>
            </a:r>
            <a:br>
              <a:rPr lang="it-IT" sz="18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IL CONFRONTO DEGLI ULTIMI 7 BILANCI</a:t>
            </a:r>
            <a:r>
              <a:rPr lang="it-IT" sz="1800" b="1" dirty="0">
                <a:latin typeface="+mn-lt"/>
              </a:rPr>
              <a:t/>
            </a:r>
            <a:br>
              <a:rPr lang="it-IT" sz="1800" b="1" dirty="0">
                <a:latin typeface="+mn-lt"/>
              </a:rPr>
            </a:br>
            <a:endParaRPr lang="it-IT" sz="1800" b="1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02625"/>
              </p:ext>
            </p:extLst>
          </p:nvPr>
        </p:nvGraphicFramePr>
        <p:xfrm>
          <a:off x="395536" y="1340768"/>
          <a:ext cx="8147246" cy="5003958"/>
        </p:xfrm>
        <a:graphic>
          <a:graphicData uri="http://schemas.openxmlformats.org/drawingml/2006/table">
            <a:tbl>
              <a:tblPr/>
              <a:tblGrid>
                <a:gridCol w="2328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2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12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2019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2020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2021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 2022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574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Proventi correnti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19.048.909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16.242.768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18.348.751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17.599.359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17.151.909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18.400.154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17.690.573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574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Oneri correnti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20.258.858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15.210.029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18.930.946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19.222.353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20.335.276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19.612.228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19.769.290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574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della gestione corrente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-1.209.949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1.032.739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-582.195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-1.622.994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-3.183.368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-1.212.074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defTabSz="914400" rtl="0" eaLnBrk="1" fontAlgn="ctr" latinLnBrk="0" hangingPunct="1"/>
                      <a:r>
                        <a:rPr lang="it-IT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-2.078.717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656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della gestione finanziaria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704.334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611.538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649.375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758.715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1.746.169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297.900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522.327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57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Risultato gestione straordinaria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384.234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1.289.020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485.434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439.332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115.968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963.941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2.230.605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574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Differenza rettifiche di valore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199.840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-26.923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-6.909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-6.831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-2.456.687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-169.497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-13.361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5424">
                <a:tc>
                  <a:txBody>
                    <a:bodyPr/>
                    <a:lstStyle/>
                    <a:p>
                      <a:pPr marL="72000" algn="just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Avanzo/Disavanzo economico d’esercizio </a:t>
                      </a:r>
                    </a:p>
                  </a:txBody>
                  <a:tcPr marL="7974" marR="7974" marT="797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78.460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2.906.374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545.705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-431.779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-3.777.918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-119.730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660.854</a:t>
                      </a:r>
                    </a:p>
                  </a:txBody>
                  <a:tcPr marL="7974" marR="7974" marT="79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6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600" b="1" dirty="0" smtClean="0"/>
              <a:t>I RISULTATI DELLE GESTIONI 2021÷2022 A CONFRONTO</a:t>
            </a:r>
            <a:br>
              <a:rPr lang="it-IT" sz="1600" b="1" dirty="0" smtClean="0"/>
            </a:br>
            <a:r>
              <a:rPr lang="it-IT" sz="2400" b="1" dirty="0" smtClean="0"/>
              <a:t>IL 2022 CHIUDE MEGLIO DEL 2021</a:t>
            </a:r>
            <a:endParaRPr lang="it-IT" sz="1600" b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944482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19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1600" b="1" dirty="0">
                <a:latin typeface="+mn-lt"/>
              </a:rPr>
              <a:t/>
            </a:r>
            <a:br>
              <a:rPr lang="it-IT" sz="1600" b="1" dirty="0">
                <a:latin typeface="+mn-lt"/>
              </a:rPr>
            </a:br>
            <a:r>
              <a:rPr lang="it-IT" sz="1800" b="1" dirty="0">
                <a:latin typeface="+mn-lt"/>
              </a:rPr>
              <a:t>IL RISULTATO D’ESERCIZIO E IL FONDO CASSA DAL </a:t>
            </a:r>
            <a:r>
              <a:rPr lang="it-IT" sz="1800" b="1" dirty="0" smtClean="0">
                <a:latin typeface="+mn-lt"/>
              </a:rPr>
              <a:t>2010</a:t>
            </a:r>
            <a:br>
              <a:rPr lang="it-IT" sz="1800" b="1" dirty="0" smtClean="0">
                <a:latin typeface="+mn-lt"/>
              </a:rPr>
            </a:br>
            <a:r>
              <a:rPr lang="it-IT" sz="3100" b="1" dirty="0" smtClean="0">
                <a:latin typeface="+mn-lt"/>
              </a:rPr>
              <a:t>LE VARIAZIONI NEGLI ULTIMI 13 BILANCI</a:t>
            </a:r>
            <a:r>
              <a:rPr lang="it-IT" sz="1800" b="1" dirty="0" smtClean="0">
                <a:latin typeface="+mn-lt"/>
              </a:rPr>
              <a:t/>
            </a:r>
            <a:br>
              <a:rPr lang="it-IT" sz="1800" b="1" dirty="0" smtClean="0">
                <a:latin typeface="+mn-lt"/>
              </a:rPr>
            </a:br>
            <a:endParaRPr lang="it-IT" sz="1800" b="1" dirty="0"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19603"/>
              </p:ext>
            </p:extLst>
          </p:nvPr>
        </p:nvGraphicFramePr>
        <p:xfrm>
          <a:off x="457200" y="1700808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A81D08-92DE-EE99-AC8A-B92976C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2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5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600" b="1" dirty="0">
                <a:latin typeface="+mn-lt"/>
              </a:rPr>
              <a:t>COME CI </a:t>
            </a:r>
            <a:r>
              <a:rPr lang="it-IT" sz="1600" b="1" dirty="0" smtClean="0">
                <a:latin typeface="+mn-lt"/>
              </a:rPr>
              <a:t>FINANZIAMO</a:t>
            </a:r>
            <a:r>
              <a:rPr lang="it-IT" sz="1600" b="1" dirty="0">
                <a:latin typeface="+mn-lt"/>
              </a:rPr>
              <a:t/>
            </a:r>
            <a:br>
              <a:rPr lang="it-IT" sz="1600" b="1" dirty="0">
                <a:latin typeface="+mn-lt"/>
              </a:rPr>
            </a:br>
            <a:r>
              <a:rPr lang="it-IT" sz="2400" b="1" dirty="0">
                <a:latin typeface="+mn-lt"/>
              </a:rPr>
              <a:t>QUASI IL 70% CON IL DIRITTO ANNUALE</a:t>
            </a:r>
            <a:endParaRPr lang="it-IT" sz="2400" dirty="0"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17012"/>
              </p:ext>
            </p:extLst>
          </p:nvPr>
        </p:nvGraphicFramePr>
        <p:xfrm>
          <a:off x="457200" y="1161195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66360"/>
              </p:ext>
            </p:extLst>
          </p:nvPr>
        </p:nvGraphicFramePr>
        <p:xfrm>
          <a:off x="654967" y="1593243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22E23-9B40-34FF-F403-D59CA6C3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896" y="620688"/>
            <a:ext cx="8291264" cy="108012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b="1" dirty="0" smtClean="0">
                <a:latin typeface="+mn-lt"/>
              </a:rPr>
              <a:t>COME CI FINANZIAMO</a:t>
            </a:r>
            <a:br>
              <a:rPr lang="it-IT" sz="1800" b="1" dirty="0" smtClean="0">
                <a:latin typeface="+mn-lt"/>
              </a:rPr>
            </a:br>
            <a:r>
              <a:rPr lang="it-IT" sz="2200" b="1" dirty="0" smtClean="0">
                <a:latin typeface="+mn-lt"/>
              </a:rPr>
              <a:t>CRESCE NEL 2022 IL VALORE % DEL DIRITTO ANNUALE….</a:t>
            </a:r>
            <a:endParaRPr lang="it-IT" sz="2200" b="1" dirty="0"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599025"/>
              </p:ext>
            </p:extLst>
          </p:nvPr>
        </p:nvGraphicFramePr>
        <p:xfrm>
          <a:off x="611560" y="1844824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DAE784-5000-ADB0-D38D-19BF565D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896" y="620688"/>
            <a:ext cx="8291264" cy="108012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b="1" dirty="0" smtClean="0">
                <a:latin typeface="+mn-lt"/>
              </a:rPr>
              <a:t>COME </a:t>
            </a:r>
            <a:r>
              <a:rPr lang="it-IT" sz="1800" b="1" dirty="0">
                <a:latin typeface="+mn-lt"/>
              </a:rPr>
              <a:t>CI </a:t>
            </a:r>
            <a:r>
              <a:rPr lang="it-IT" sz="1800" b="1" dirty="0" smtClean="0">
                <a:latin typeface="+mn-lt"/>
              </a:rPr>
              <a:t>FINANZIAMO</a:t>
            </a:r>
            <a:br>
              <a:rPr lang="it-IT" sz="1800" b="1" dirty="0" smtClean="0">
                <a:latin typeface="+mn-lt"/>
              </a:rPr>
            </a:br>
            <a:r>
              <a:rPr lang="it-IT" sz="1800" b="1" dirty="0" smtClean="0">
                <a:latin typeface="+mn-lt"/>
              </a:rPr>
              <a:t>… </a:t>
            </a:r>
            <a:r>
              <a:rPr lang="it-IT" sz="2200" b="1" dirty="0" smtClean="0">
                <a:latin typeface="+mn-lt"/>
              </a:rPr>
              <a:t>E CRESCE ANCHE L’INCASSO, IL PIÙ ALTO DAL 2017</a:t>
            </a:r>
            <a:endParaRPr lang="it-IT" sz="22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DAE784-5000-ADB0-D38D-19BF565D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40829"/>
              </p:ext>
            </p:extLst>
          </p:nvPr>
        </p:nvGraphicFramePr>
        <p:xfrm>
          <a:off x="539552" y="1772816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+mn-lt"/>
              </a:rPr>
              <a:t>COME </a:t>
            </a:r>
            <a:r>
              <a:rPr lang="it-IT" sz="1800" b="1" dirty="0" smtClean="0">
                <a:solidFill>
                  <a:schemeClr val="bg1"/>
                </a:solidFill>
                <a:latin typeface="+mn-lt"/>
              </a:rPr>
              <a:t>SPENDIAMO</a:t>
            </a:r>
            <a:r>
              <a:rPr lang="it-IT" sz="1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it-IT" sz="1800" b="1" dirty="0">
                <a:solidFill>
                  <a:schemeClr val="bg1"/>
                </a:solidFill>
                <a:latin typeface="+mn-lt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800" b="1" dirty="0">
                <a:solidFill>
                  <a:schemeClr val="bg1"/>
                </a:solidFill>
                <a:latin typeface="+mn-lt"/>
              </a:rPr>
              <a:t>IL 32% SONO INTERVENTI ECONOMICI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804847"/>
              </p:ext>
            </p:extLst>
          </p:nvPr>
        </p:nvGraphicFramePr>
        <p:xfrm>
          <a:off x="473630" y="1326778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0C84FB-069D-B44E-2A6C-7C5E2F33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" y="-3711"/>
            <a:ext cx="183205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9167</TotalTime>
  <Words>760</Words>
  <Application>Microsoft Office PowerPoint</Application>
  <PresentationFormat>Presentazione su schermo (4:3)</PresentationFormat>
  <Paragraphs>392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BILANCIO D’ESERCIZIO 2022</vt:lpstr>
      <vt:lpstr>CONFRONTO TRA DISAVANZO A PREVENTIVO E AVANZO D’ESERCIZIO A CONSUNTIVO A CONTI FATTI, MEGLIO DEL PREVISTO</vt:lpstr>
      <vt:lpstr> I RISULTATI D’ESERCIZIO DAL 2016 IL CONFRONTO DEGLI ULTIMI 7 BILANCI </vt:lpstr>
      <vt:lpstr>I RISULTATI DELLE GESTIONI 2021÷2022 A CONFRONTO IL 2022 CHIUDE MEGLIO DEL 2021</vt:lpstr>
      <vt:lpstr> IL RISULTATO D’ESERCIZIO E IL FONDO CASSA DAL 2010 LE VARIAZIONI NEGLI ULTIMI 13 BILANCI </vt:lpstr>
      <vt:lpstr>COME CI FINANZIAMO QUASI IL 70% CON IL DIRITTO ANNUALE</vt:lpstr>
      <vt:lpstr>COME CI FINANZIAMO CRESCE NEL 2022 IL VALORE % DEL DIRITTO ANNUALE….</vt:lpstr>
      <vt:lpstr>COME CI FINANZIAMO … E CRESCE ANCHE L’INCASSO, IL PIÙ ALTO DAL 2017</vt:lpstr>
      <vt:lpstr>COME SPENDIAMO  IL 32% SONO INTERVENTI ECONOMICI</vt:lpstr>
      <vt:lpstr>COME SPENDIAMO  LE DIFFERENZE TRA 2021 E 2022</vt:lpstr>
      <vt:lpstr>I DETTAGLI DELLE VOCI DI SPESA LE SPESE PER IL PERSONALE (4.589.258)</vt:lpstr>
      <vt:lpstr>I DETTAGLI DELLE VOCI DI SPESA LE SPESE DI FUNZIONAMENTO (4.210.428)</vt:lpstr>
      <vt:lpstr>I DETTAGLI DELLE VOCI DI SPESA GLI INTERVENTI ECONOMICI (5.891.552)</vt:lpstr>
      <vt:lpstr>QUANTO CONTRIBUISCE LA CCIAA DI VERONA Oneri fiscali/Versamenti allo Stato e Quote associative</vt:lpstr>
      <vt:lpstr>PROGETTO RI.VER.  INVESTITI 18,63 MILIONI NEL TRIENNIO 2020÷2022</vt:lpstr>
      <vt:lpstr> LO STORICO DEGLI INTERVENTI A FAVORE DELL’ECONOMIA DAL 2012 AD OGGI OLTRE 80 MILIONI IN 11 ANNI </vt:lpstr>
      <vt:lpstr> I «BANDI» NEL TRIENNIO 2020÷2022 QUANTI ABBIAMO PAGATO…</vt:lpstr>
      <vt:lpstr> I «BANDI» NEL TRIENNIO 2020÷2022 …QUANTO ABBIAMO PAGATO</vt:lpstr>
      <vt:lpstr>COME SI «MUOVONO» LE IMPRESE LE CANCELLAZIONI D’UFFICIO FANNO SCENDERE SOTTO LE 95.000</vt:lpstr>
      <vt:lpstr> LE IMMOBILIZZAZIONI NEL PERIODO 2016÷2022 NEL TRIENNIO 2020÷2022 INVESTITI OLTRE 12,2 MILIONI  NEL SISTEMA DELLE AZIENDE PARTECIPATE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dibenedetto</dc:creator>
  <cp:lastModifiedBy>Gisella Dibenedetto</cp:lastModifiedBy>
  <cp:revision>518</cp:revision>
  <cp:lastPrinted>2023-03-28T06:36:12Z</cp:lastPrinted>
  <dcterms:created xsi:type="dcterms:W3CDTF">2012-05-22T09:59:18Z</dcterms:created>
  <dcterms:modified xsi:type="dcterms:W3CDTF">2023-04-12T12:03:47Z</dcterms:modified>
</cp:coreProperties>
</file>