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theme/themeOverride18.xml" ContentType="application/vnd.openxmlformats-officedocument.themeOverride+xml"/>
  <Override PartName="/ppt/charts/chart2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8" r:id="rId2"/>
    <p:sldId id="269" r:id="rId3"/>
    <p:sldId id="257" r:id="rId4"/>
    <p:sldId id="301" r:id="rId5"/>
    <p:sldId id="280" r:id="rId6"/>
    <p:sldId id="258" r:id="rId7"/>
    <p:sldId id="259" r:id="rId8"/>
    <p:sldId id="309" r:id="rId9"/>
    <p:sldId id="260" r:id="rId10"/>
    <p:sldId id="261" r:id="rId11"/>
    <p:sldId id="314" r:id="rId12"/>
    <p:sldId id="315" r:id="rId13"/>
    <p:sldId id="316" r:id="rId14"/>
    <p:sldId id="311" r:id="rId15"/>
    <p:sldId id="310" r:id="rId16"/>
    <p:sldId id="304" r:id="rId17"/>
    <p:sldId id="312" r:id="rId18"/>
    <p:sldId id="313" r:id="rId19"/>
    <p:sldId id="305" r:id="rId20"/>
    <p:sldId id="306" r:id="rId2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EEBFF"/>
    <a:srgbClr val="CCECFF"/>
    <a:srgbClr val="99CCFF"/>
    <a:srgbClr val="FF9933"/>
    <a:srgbClr val="FF99FF"/>
    <a:srgbClr val="3399FF"/>
    <a:srgbClr val="FFFFCC"/>
    <a:srgbClr val="FCD4E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17" autoAdjust="0"/>
  </p:normalViewPr>
  <p:slideViewPr>
    <p:cSldViewPr>
      <p:cViewPr>
        <p:scale>
          <a:sx n="111" d="100"/>
          <a:sy n="111" d="100"/>
        </p:scale>
        <p:origin x="-161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6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8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19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3\Grafici%20per%20Consiglio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37169934244612107"/>
          <c:y val="3.9660194477946595E-2"/>
          <c:w val="0.53446068209293396"/>
          <c:h val="0.84960091621130585"/>
        </c:manualLayout>
      </c:layout>
      <c:bar3DChart>
        <c:barDir val="bar"/>
        <c:grouping val="clustered"/>
        <c:varyColors val="0"/>
        <c:ser>
          <c:idx val="0"/>
          <c:order val="0"/>
          <c:tx>
            <c:v>2022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09119747323344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75971573876217E-2"/>
                  <c:y val="-4.17475731346806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007930513919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Foglio3!$A$2:$A$6</c:f>
              <c:strCache>
                <c:ptCount val="5"/>
                <c:pt idx="0">
                  <c:v>AVANZO/DISAVANZO ECONOMICO DELL'ESERCIZIO</c:v>
                </c:pt>
                <c:pt idx="1">
                  <c:v>Differenza Rettifiche attività finanziarie</c:v>
                </c:pt>
                <c:pt idx="2">
                  <c:v>Risultato gestione straordinaria</c:v>
                </c:pt>
                <c:pt idx="3">
                  <c:v>Risultato gestione finanziaria</c:v>
                </c:pt>
                <c:pt idx="4">
                  <c:v>Risultato gestione corrente</c:v>
                </c:pt>
              </c:strCache>
            </c:strRef>
          </c:cat>
          <c:val>
            <c:numRef>
              <c:f>Foglio3!$B$2:$B$6</c:f>
              <c:numCache>
                <c:formatCode>_(* #,##0.00_);_(* \(#,##0.00\);_(* "-"??_);_(@_)</c:formatCode>
                <c:ptCount val="5"/>
                <c:pt idx="0">
                  <c:v>660854</c:v>
                </c:pt>
                <c:pt idx="1">
                  <c:v>-13361</c:v>
                </c:pt>
                <c:pt idx="2">
                  <c:v>2230605</c:v>
                </c:pt>
                <c:pt idx="3">
                  <c:v>522327</c:v>
                </c:pt>
                <c:pt idx="4">
                  <c:v>-2078717</c:v>
                </c:pt>
              </c:numCache>
            </c:numRef>
          </c:val>
        </c:ser>
        <c:ser>
          <c:idx val="1"/>
          <c:order val="1"/>
          <c:tx>
            <c:v>2023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0.55554313280216938"/>
                  <c:y val="6.2621359702020943E-3"/>
                </c:manualLayout>
              </c:layout>
              <c:spPr/>
              <c:txPr>
                <a:bodyPr/>
                <a:lstStyle/>
                <a:p>
                  <a:pPr>
                    <a:defRPr sz="1200" b="1" cap="small" baseline="0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38137179847387009"/>
                  <c:y val="-1.6699029253872174E-2"/>
                </c:manualLayout>
              </c:layout>
              <c:spPr/>
              <c:txPr>
                <a:bodyPr/>
                <a:lstStyle/>
                <a:p>
                  <a:pPr>
                    <a:defRPr sz="1200" b="1" cap="small" baseline="0"/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0.64926249657389767"/>
                  <c:y val="6.2621359702020943E-3"/>
                </c:manualLayout>
              </c:layout>
              <c:spPr/>
              <c:txPr>
                <a:bodyPr/>
                <a:lstStyle/>
                <a:p>
                  <a:pPr>
                    <a:defRPr sz="1200" b="1" i="0" cap="small" baseline="0"/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39285160401732511"/>
                  <c:y val="2.0873786567340354E-2"/>
                </c:manualLayout>
              </c:layout>
              <c:spPr/>
              <c:txPr>
                <a:bodyPr/>
                <a:lstStyle/>
                <a:p>
                  <a:pPr>
                    <a:defRPr sz="1200" b="1" cap="small" baseline="0"/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10757520885261874"/>
                  <c:y val="2.0873786567340313E-3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sz="1200" b="1" cap="small" baseline="0"/>
                      <a:t>Risultato gestione corrente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Foglio3!$A$2:$A$6</c:f>
              <c:strCache>
                <c:ptCount val="5"/>
                <c:pt idx="0">
                  <c:v>AVANZO/DISAVANZO ECONOMICO DELL'ESERCIZIO</c:v>
                </c:pt>
                <c:pt idx="1">
                  <c:v>Differenza Rettifiche attività finanziarie</c:v>
                </c:pt>
                <c:pt idx="2">
                  <c:v>Risultato gestione straordinaria</c:v>
                </c:pt>
                <c:pt idx="3">
                  <c:v>Risultato gestione finanziaria</c:v>
                </c:pt>
                <c:pt idx="4">
                  <c:v>Risultato gestione corrente</c:v>
                </c:pt>
              </c:strCache>
            </c:strRef>
          </c:cat>
          <c:val>
            <c:numRef>
              <c:f>Foglio3!$C$2:$C$6</c:f>
              <c:numCache>
                <c:formatCode>_(* #,##0.00_);_(* \(#,##0.00\);_(* "-"??_);_(@_)</c:formatCode>
                <c:ptCount val="5"/>
                <c:pt idx="0">
                  <c:v>4811690</c:v>
                </c:pt>
                <c:pt idx="1">
                  <c:v>86922</c:v>
                </c:pt>
                <c:pt idx="2">
                  <c:v>6698100</c:v>
                </c:pt>
                <c:pt idx="3">
                  <c:v>697409</c:v>
                </c:pt>
                <c:pt idx="4">
                  <c:v>-2496898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929024"/>
        <c:axId val="152930560"/>
        <c:axId val="0"/>
      </c:bar3DChart>
      <c:catAx>
        <c:axId val="152929024"/>
        <c:scaling>
          <c:orientation val="minMax"/>
        </c:scaling>
        <c:delete val="1"/>
        <c:axPos val="l"/>
        <c:majorTickMark val="out"/>
        <c:minorTickMark val="none"/>
        <c:tickLblPos val="nextTo"/>
        <c:crossAx val="152930560"/>
        <c:crosses val="autoZero"/>
        <c:auto val="1"/>
        <c:lblAlgn val="ctr"/>
        <c:lblOffset val="100"/>
        <c:noMultiLvlLbl val="0"/>
      </c:catAx>
      <c:valAx>
        <c:axId val="152930560"/>
        <c:scaling>
          <c:orientation val="minMax"/>
        </c:scaling>
        <c:delete val="1"/>
        <c:axPos val="b"/>
        <c:numFmt formatCode="_(* #,##0.00_);_(* \(#,##0.00\);_(* &quot;-&quot;??_);_(@_)" sourceLinked="1"/>
        <c:majorTickMark val="out"/>
        <c:minorTickMark val="none"/>
        <c:tickLblPos val="nextTo"/>
        <c:crossAx val="152929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739096402571099"/>
          <c:y val="0.94209151396752167"/>
          <c:w val="0.43196458935317766"/>
          <c:h val="5.0962445921278535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solidFill>
      <a:srgbClr val="FFFFCC"/>
    </a:solidFill>
  </c:sp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411921031671365E-2"/>
          <c:y val="0.1480824222007677"/>
          <c:w val="0.84499217688740647"/>
          <c:h val="0.8290778750025065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411921031671365E-2"/>
          <c:y val="0.1175117361938051"/>
          <c:w val="0.87585684923897345"/>
          <c:h val="0.8596485835557931"/>
        </c:manualLayout>
      </c:layout>
      <c:pie3DChart>
        <c:varyColors val="1"/>
        <c:ser>
          <c:idx val="0"/>
          <c:order val="0"/>
          <c:explosion val="24"/>
          <c:dPt>
            <c:idx val="0"/>
            <c:bubble3D val="0"/>
            <c:spPr>
              <a:solidFill>
                <a:srgbClr val="FF99FF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-8.6235599532075463E-2"/>
                  <c:y val="0.1129985453754505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Competenze al personale
71,74%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0506034210587967E-2"/>
                  <c:y val="-0.14933931482757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3.6167491280144994E-2"/>
                  <c:y val="-6.20144567402622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Foglio4!$A$35:$A$38</c:f>
              <c:strCache>
                <c:ptCount val="4"/>
                <c:pt idx="0">
                  <c:v>Competenze al per-sonale</c:v>
                </c:pt>
                <c:pt idx="1">
                  <c:v>Oneri sociali</c:v>
                </c:pt>
                <c:pt idx="2">
                  <c:v>Accantonamenti TFR</c:v>
                </c:pt>
                <c:pt idx="3">
                  <c:v>Altri costi</c:v>
                </c:pt>
              </c:strCache>
            </c:strRef>
          </c:cat>
          <c:val>
            <c:numRef>
              <c:f>Foglio4!$B$35:$B$38</c:f>
              <c:numCache>
                <c:formatCode>#,##0.00</c:formatCode>
                <c:ptCount val="4"/>
                <c:pt idx="0">
                  <c:v>3338410.31</c:v>
                </c:pt>
                <c:pt idx="1">
                  <c:v>780113.11</c:v>
                </c:pt>
                <c:pt idx="2">
                  <c:v>425518.1</c:v>
                </c:pt>
                <c:pt idx="3">
                  <c:v>75197.16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FF99FF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4.1180346739561908E-3"/>
                  <c:y val="-5.668370795296361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0526556952704847E-2"/>
                  <c:y val="0.1707544446009205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20925279608612382"/>
                  <c:y val="-2.333656466123816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4.7226163025235732E-2"/>
                  <c:y val="-5.958211245014104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Foglio4!$A$65:$A$69</c:f>
              <c:strCache>
                <c:ptCount val="5"/>
                <c:pt idx="0">
                  <c:v>Prestazione di servizi</c:v>
                </c:pt>
                <c:pt idx="1">
                  <c:v>Godimento beni di terzi</c:v>
                </c:pt>
                <c:pt idx="2">
                  <c:v>Oneri diversi di gestione</c:v>
                </c:pt>
                <c:pt idx="3">
                  <c:v>Quote associative</c:v>
                </c:pt>
                <c:pt idx="4">
                  <c:v>Organi istituzionali</c:v>
                </c:pt>
              </c:strCache>
            </c:strRef>
          </c:cat>
          <c:val>
            <c:numRef>
              <c:f>Foglio4!$B$65:$B$69</c:f>
              <c:numCache>
                <c:formatCode>#,##0.00</c:formatCode>
                <c:ptCount val="5"/>
                <c:pt idx="0">
                  <c:v>1377161.08</c:v>
                </c:pt>
                <c:pt idx="1">
                  <c:v>134353.93</c:v>
                </c:pt>
                <c:pt idx="2">
                  <c:v>2479202.31</c:v>
                </c:pt>
                <c:pt idx="3">
                  <c:v>1014038.68</c:v>
                </c:pt>
                <c:pt idx="4">
                  <c:v>367967.99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475308641975315E-2"/>
          <c:y val="0.15012909580420908"/>
          <c:w val="0.84104938271604934"/>
          <c:h val="0.8214489358101276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6.805653197003611E-2"/>
                  <c:y val="-1.49433256123302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INTERVENTI PER L'INTERNAZIONALIZZAZIONE
 </a:t>
                    </a:r>
                    <a:r>
                      <a:rPr lang="en-US" dirty="0" smtClean="0"/>
                      <a:t>1.071.138</a:t>
                    </a:r>
                  </a:p>
                  <a:p>
                    <a:r>
                      <a:rPr lang="en-US" dirty="0" smtClean="0"/>
                      <a:t>(16,28%)   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/>
                      <a:t>INTERVENTI PER LA COMMERCIALIZZAZIONE
 </a:t>
                    </a:r>
                    <a:r>
                      <a:rPr lang="it-IT" smtClean="0"/>
                      <a:t>601.177</a:t>
                    </a:r>
                  </a:p>
                  <a:p>
                    <a:r>
                      <a:rPr lang="it-IT" smtClean="0"/>
                      <a:t>(9,14%)   </a:t>
                    </a:r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"/>
                  <c:y val="0.17186554099962537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dirty="0" smtClean="0"/>
                      <a:t>ALTRI </a:t>
                    </a:r>
                    <a:r>
                      <a:rPr lang="en-US" dirty="0"/>
                      <a:t>INTERVENTI
 </a:t>
                    </a:r>
                    <a:r>
                      <a:rPr lang="en-US" dirty="0" smtClean="0"/>
                      <a:t>424.516</a:t>
                    </a:r>
                  </a:p>
                  <a:p>
                    <a:pPr>
                      <a:defRPr b="1"/>
                    </a:pPr>
                    <a:r>
                      <a:rPr lang="en-US" dirty="0" smtClean="0"/>
                      <a:t>(6,45%)   </a:t>
                    </a:r>
                    <a:endParaRPr lang="en-US" dirty="0"/>
                  </a:p>
                </c:rich>
              </c:tx>
              <c:spPr>
                <a:noFill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4579493444262112"/>
                  <c:y val="-1.6378728124305058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INTERVENTI </a:t>
                    </a:r>
                    <a:r>
                      <a:rPr lang="it-IT" dirty="0"/>
                      <a:t>PER LA DIGITALIZZAZIONE 
 1.973.244  </a:t>
                    </a:r>
                    <a:endParaRPr lang="it-IT" dirty="0" smtClean="0"/>
                  </a:p>
                  <a:p>
                    <a:r>
                      <a:rPr lang="it-IT" dirty="0" smtClean="0"/>
                      <a:t>(29,99%) 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5.4030881814588908E-3"/>
                  <c:y val="0.111760350047748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SERVIZI </a:t>
                    </a:r>
                    <a:r>
                      <a:rPr lang="en-US" dirty="0"/>
                      <a:t>ORIENTAMENTO LAVORO
 400.000   </a:t>
                    </a:r>
                    <a:endParaRPr lang="en-US" dirty="0" smtClean="0"/>
                  </a:p>
                  <a:p>
                    <a:r>
                      <a:rPr lang="en-US" dirty="0" smtClean="0"/>
                      <a:t>(6,08%)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4.4815148043659994E-4"/>
                  <c:y val="-0.257982773134978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FONDAZIONE </a:t>
                    </a:r>
                    <a:r>
                      <a:rPr lang="en-US" dirty="0"/>
                      <a:t>ARENA
 </a:t>
                    </a:r>
                    <a:r>
                      <a:rPr lang="en-US" dirty="0" smtClean="0"/>
                      <a:t>671.660</a:t>
                    </a:r>
                  </a:p>
                  <a:p>
                    <a:r>
                      <a:rPr lang="en-US" dirty="0" smtClean="0"/>
                      <a:t>(10,21%)   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5.0677429283813643E-4"/>
                  <c:y val="-0.13466899972142529"/>
                </c:manualLayout>
              </c:layout>
              <c:tx>
                <c:rich>
                  <a:bodyPr/>
                  <a:lstStyle/>
                  <a:p>
                    <a:r>
                      <a:rPr lang="it-IT" dirty="0"/>
                      <a:t>INTERVENTI PER  L'ASSISTENZA ALLO SVILUPPO DELLE IMPRESE
 </a:t>
                    </a:r>
                    <a:r>
                      <a:rPr lang="it-IT" dirty="0" smtClean="0"/>
                      <a:t>500.000</a:t>
                    </a:r>
                  </a:p>
                  <a:p>
                    <a:r>
                      <a:rPr lang="it-IT" dirty="0" smtClean="0"/>
                      <a:t>(7,60%)   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3.8498966872533291E-2"/>
                  <c:y val="-3.3374838049195603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INTERVENTI </a:t>
                    </a:r>
                    <a:r>
                      <a:rPr lang="it-IT" dirty="0"/>
                      <a:t>PER IL TURISMO
 937.189   </a:t>
                    </a:r>
                    <a:endParaRPr lang="it-IT" dirty="0" smtClean="0"/>
                  </a:p>
                  <a:p>
                    <a:r>
                      <a:rPr lang="it-IT" dirty="0" smtClean="0"/>
                      <a:t>(14,25%)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Foglio3!$E$47:$E$54</c:f>
              <c:strCache>
                <c:ptCount val="8"/>
                <c:pt idx="0">
                  <c:v>INTERVENTI PER L'INTERNAZIONALIZZAZIONE</c:v>
                </c:pt>
                <c:pt idx="1">
                  <c:v>INTERVENTI PER LA COMMERCIALIZZAZIONE</c:v>
                </c:pt>
                <c:pt idx="2">
                  <c:v>ALTRI INTERVENTI</c:v>
                </c:pt>
                <c:pt idx="3">
                  <c:v>INTERVENTI PER LA DIGITALIZZAZIONE </c:v>
                </c:pt>
                <c:pt idx="4">
                  <c:v>SERVIZI ORIENTAMENTO LAVORO</c:v>
                </c:pt>
                <c:pt idx="5">
                  <c:v>FONDAZIONE ARENA</c:v>
                </c:pt>
                <c:pt idx="6">
                  <c:v>INTERVENTI PER  L'ASSISTENZA ALLO SVILUPPO DELLE IMPRESE</c:v>
                </c:pt>
                <c:pt idx="7">
                  <c:v>INTERVENTI PER IL TURISMO</c:v>
                </c:pt>
              </c:strCache>
            </c:strRef>
          </c:cat>
          <c:val>
            <c:numRef>
              <c:f>Foglio3!$F$47:$F$54</c:f>
              <c:numCache>
                <c:formatCode>_-* #,##0\ _€_-;\-* #,##0\ _€_-;_-* "-"??\ _€_-;_-@_-</c:formatCode>
                <c:ptCount val="8"/>
                <c:pt idx="0">
                  <c:v>1071138.2</c:v>
                </c:pt>
                <c:pt idx="1">
                  <c:v>601176.75</c:v>
                </c:pt>
                <c:pt idx="2">
                  <c:v>424515.83</c:v>
                </c:pt>
                <c:pt idx="3">
                  <c:v>1973244.13</c:v>
                </c:pt>
                <c:pt idx="4">
                  <c:v>400000</c:v>
                </c:pt>
                <c:pt idx="5">
                  <c:v>671659.51</c:v>
                </c:pt>
                <c:pt idx="6">
                  <c:v>500000</c:v>
                </c:pt>
                <c:pt idx="7">
                  <c:v>937188.85000000009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065299458164366E-2"/>
          <c:y val="0.11049990493667074"/>
          <c:w val="0.84497581823929957"/>
          <c:h val="0.82908714390484661"/>
        </c:manualLayout>
      </c:layout>
      <c:pie3DChart>
        <c:varyColors val="1"/>
        <c:ser>
          <c:idx val="0"/>
          <c:order val="0"/>
          <c:explosion val="21"/>
          <c:dPt>
            <c:idx val="6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1543574414309325E-2"/>
                  <c:y val="-5.781612594153669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2.3577209098862642E-2"/>
                  <c:y val="-0.139553788140790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0223704675804413E-2"/>
                  <c:y val="0.1134942883502825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17972683970059297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1.3387628999732785E-2"/>
                  <c:y val="-2.00929097170928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1.5432098765432098E-3"/>
                  <c:y val="-0.1375564608564183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0.11838311169995679"/>
                  <c:y val="-0.1255183520030452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layout>
                <c:manualLayout>
                  <c:x val="0.10996601607239365"/>
                  <c:y val="-4.92180876784503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Foglio3!$B$127:$B$135</c:f>
              <c:strCache>
                <c:ptCount val="9"/>
                <c:pt idx="0">
                  <c:v>INTERVENTI PER L'INTERNAZIONALIZZAZIONE</c:v>
                </c:pt>
                <c:pt idx="1">
                  <c:v>INTERVENTI PER LA COMMERCIALIZZAZIONE</c:v>
                </c:pt>
                <c:pt idx="2">
                  <c:v>ALTRI INTERVENTI</c:v>
                </c:pt>
                <c:pt idx="3">
                  <c:v>INTERVENTI PER  L'ASSISTENZA ALLO SVILUPPO DELLE IMPRESE</c:v>
                </c:pt>
                <c:pt idx="4">
                  <c:v>INTERVENTI PER LA DIGITALIZZAZIONE </c:v>
                </c:pt>
                <c:pt idx="5">
                  <c:v>SERVIZI ORIENTAMENTO LAVORO</c:v>
                </c:pt>
                <c:pt idx="6">
                  <c:v>FONDAZIONE ARENA</c:v>
                </c:pt>
                <c:pt idx="7">
                  <c:v>CONTRIBUTI SOSTEGNO LIQUIDITA'</c:v>
                </c:pt>
                <c:pt idx="8">
                  <c:v>INTERVENTI PER IL TURISMO</c:v>
                </c:pt>
              </c:strCache>
            </c:strRef>
          </c:cat>
          <c:val>
            <c:numRef>
              <c:f>Foglio3!$G$127:$G$135</c:f>
              <c:numCache>
                <c:formatCode>_(* #,##0.00_);_(* \(#,##0.00\);_(* "-"??_);_(@_)</c:formatCode>
                <c:ptCount val="9"/>
                <c:pt idx="0">
                  <c:v>4445262.2</c:v>
                </c:pt>
                <c:pt idx="1">
                  <c:v>2025714.42</c:v>
                </c:pt>
                <c:pt idx="2">
                  <c:v>1888410.83</c:v>
                </c:pt>
                <c:pt idx="3">
                  <c:v>1328528</c:v>
                </c:pt>
                <c:pt idx="4">
                  <c:v>6066290.21</c:v>
                </c:pt>
                <c:pt idx="5">
                  <c:v>1084796</c:v>
                </c:pt>
                <c:pt idx="6">
                  <c:v>2591864.12</c:v>
                </c:pt>
                <c:pt idx="7">
                  <c:v>3230500</c:v>
                </c:pt>
                <c:pt idx="8">
                  <c:v>2547192.38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2275971573876217E-2"/>
          <c:y val="1.669902925387225E-2"/>
          <c:w val="0.96999206948608041"/>
          <c:h val="0.924746547853731"/>
        </c:manualLayout>
      </c:layout>
      <c:lineChart>
        <c:grouping val="stacke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dLbls>
            <c:dLbl>
              <c:idx val="0"/>
              <c:layout>
                <c:manualLayout>
                  <c:x val="-2.7279936830836043E-2"/>
                  <c:y val="-2.922330119427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2524271940404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6375892612421261E-2"/>
                  <c:y val="-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279936830836037E-3"/>
                  <c:y val="2.71359225375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4559873661672073E-2"/>
                  <c:y val="-3.548543716447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639968415417019E-3"/>
                  <c:y val="-3.33980585077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827914721628649E-2"/>
                  <c:y val="2.5048543880808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6367962098501623E-2"/>
                  <c:y val="-3.9660194477946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Foglio3!$A$83:$L$83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Foglio3!$A$84:$L$84</c:f>
              <c:numCache>
                <c:formatCode>_(* #,##0.00_);_(* \(#,##0.00\);_(* "-"??_);_(@_)</c:formatCode>
                <c:ptCount val="12"/>
                <c:pt idx="0">
                  <c:v>13692889.25</c:v>
                </c:pt>
                <c:pt idx="1">
                  <c:v>13329549.110000001</c:v>
                </c:pt>
                <c:pt idx="2" formatCode="#,##0.00">
                  <c:v>8550333.0199999996</c:v>
                </c:pt>
                <c:pt idx="3" formatCode="#,##0.00">
                  <c:v>6985491.2999999998</c:v>
                </c:pt>
                <c:pt idx="4" formatCode="#,##0.00">
                  <c:v>6098933.0899999999</c:v>
                </c:pt>
                <c:pt idx="5" formatCode="#,##0.00">
                  <c:v>2125302.0499999998</c:v>
                </c:pt>
                <c:pt idx="6" formatCode="#,##0.00">
                  <c:v>5242458.03</c:v>
                </c:pt>
                <c:pt idx="7" formatCode="#,##0.00">
                  <c:v>5365635.9400000004</c:v>
                </c:pt>
                <c:pt idx="8" formatCode="#,##0.00">
                  <c:v>6486247.96</c:v>
                </c:pt>
                <c:pt idx="9" formatCode="#,##0.00">
                  <c:v>6250834.7699999996</c:v>
                </c:pt>
                <c:pt idx="10" formatCode="#,##0.00">
                  <c:v>5891552.1799999997</c:v>
                </c:pt>
                <c:pt idx="11" formatCode="_-* #,##0\ _€_-;\-* #,##0\ _€_-;_-* &quot;-&quot;??\ _€_-;_-@_-">
                  <c:v>6578923.2699999996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968960"/>
        <c:axId val="148970496"/>
      </c:lineChart>
      <c:catAx>
        <c:axId val="14896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970496"/>
        <c:crosses val="autoZero"/>
        <c:auto val="1"/>
        <c:lblAlgn val="ctr"/>
        <c:lblOffset val="100"/>
        <c:noMultiLvlLbl val="0"/>
      </c:catAx>
      <c:valAx>
        <c:axId val="148970496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148968960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  <c:showDLblsOverMax val="0"/>
  </c:chart>
  <c:spPr>
    <a:solidFill>
      <a:srgbClr val="FFFFCC"/>
    </a:solidFill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76770099940102"/>
                  <c:y val="-5.25582716845862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4.7733912300040815E-2"/>
                  <c:y val="1.117228285259662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0.17871635395400748"/>
                  <c:y val="-0.1317700989102308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2.2694888141491509E-2"/>
                  <c:y val="-0.139926154608632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6.4553147325520699E-2"/>
                  <c:y val="-2.964036811281790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Foglio3!$B$183:$B$187</c:f>
              <c:strCache>
                <c:ptCount val="5"/>
                <c:pt idx="0">
                  <c:v>Innovazione</c:v>
                </c:pt>
                <c:pt idx="1">
                  <c:v>Internazionalizzazione</c:v>
                </c:pt>
                <c:pt idx="2">
                  <c:v>Digitalizzazione</c:v>
                </c:pt>
                <c:pt idx="3">
                  <c:v>Alternanza scuola-lavoro</c:v>
                </c:pt>
                <c:pt idx="4">
                  <c:v>Liquidità</c:v>
                </c:pt>
              </c:strCache>
            </c:strRef>
          </c:cat>
          <c:val>
            <c:numRef>
              <c:f>Foglio3!$C$183:$C$187</c:f>
              <c:numCache>
                <c:formatCode>General</c:formatCode>
                <c:ptCount val="5"/>
                <c:pt idx="0">
                  <c:v>1313</c:v>
                </c:pt>
                <c:pt idx="1">
                  <c:v>560</c:v>
                </c:pt>
                <c:pt idx="2">
                  <c:v>964</c:v>
                </c:pt>
                <c:pt idx="3">
                  <c:v>859</c:v>
                </c:pt>
                <c:pt idx="4">
                  <c:v>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rgbClr val="8064A2">
        <a:lumMod val="20000"/>
        <a:lumOff val="80000"/>
      </a:srgbClr>
    </a:solidFill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550164178137207"/>
          <c:y val="0.10084104986724503"/>
          <c:w val="0.49932001578938068"/>
          <c:h val="0.81876651386560917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4.8428761559604731E-2"/>
                  <c:y val="5.412918014012063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4.755118532399543E-2"/>
                  <c:y val="1.58335067336863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9.2593690472815002E-2"/>
                  <c:y val="-3.15450579584516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6.5640898081296792E-2"/>
                  <c:y val="-0.100605898636234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1.0149693820299538E-2"/>
                  <c:y val="-2.81041703853235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Foglio3!$B$189:$B$193</c:f>
              <c:strCache>
                <c:ptCount val="5"/>
                <c:pt idx="0">
                  <c:v>Innovazione</c:v>
                </c:pt>
                <c:pt idx="1">
                  <c:v>Internazionalizzazione</c:v>
                </c:pt>
                <c:pt idx="2">
                  <c:v>Digitalizzazione</c:v>
                </c:pt>
                <c:pt idx="3">
                  <c:v>Alternanza scuola-lavoro</c:v>
                </c:pt>
                <c:pt idx="4">
                  <c:v>Liquidità</c:v>
                </c:pt>
              </c:strCache>
            </c:strRef>
          </c:cat>
          <c:val>
            <c:numRef>
              <c:f>Foglio3!$C$189:$C$193</c:f>
              <c:numCache>
                <c:formatCode>_(* #,##0.00_);_(* \(#,##0.00\);_(* "-"??_);_(@_)</c:formatCode>
                <c:ptCount val="5"/>
                <c:pt idx="0">
                  <c:v>3039691.79</c:v>
                </c:pt>
                <c:pt idx="1">
                  <c:v>3599748.31</c:v>
                </c:pt>
                <c:pt idx="2">
                  <c:v>4768163.8499999996</c:v>
                </c:pt>
                <c:pt idx="3">
                  <c:v>1370868</c:v>
                </c:pt>
                <c:pt idx="4">
                  <c:v>1983271.81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rgbClr val="FFFFCC"/>
    </a:solidFill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600" dirty="0" smtClean="0"/>
              <a:t>Totale imprese registrate al 31.12</a:t>
            </a:r>
            <a:endParaRPr lang="it-IT" sz="1600" dirty="0"/>
          </a:p>
        </c:rich>
      </c:tx>
      <c:layout>
        <c:manualLayout>
          <c:xMode val="edge"/>
          <c:yMode val="edge"/>
          <c:x val="0.2732502575471412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0431921705669067E-2"/>
          <c:y val="0.18842885501369397"/>
          <c:w val="0.96752191675672405"/>
          <c:h val="0.65597996857816188"/>
        </c:manualLayout>
      </c:layout>
      <c:lineChart>
        <c:grouping val="standard"/>
        <c:varyColors val="0"/>
        <c:ser>
          <c:idx val="0"/>
          <c:order val="0"/>
          <c:tx>
            <c:strRef>
              <c:f>Varie!$A$19</c:f>
              <c:strCache>
                <c:ptCount val="1"/>
                <c:pt idx="0">
                  <c:v>Registrate</c:v>
                </c:pt>
              </c:strCache>
            </c:strRef>
          </c:tx>
          <c:dLbls>
            <c:dLbl>
              <c:idx val="0"/>
              <c:layout>
                <c:manualLayout>
                  <c:x val="-6.0125895102564365E-3"/>
                  <c:y val="6.2108034725727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02517902051291E-2"/>
                  <c:y val="-6.2108034725727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088126571795052E-2"/>
                  <c:y val="0.13042687292402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058751047863296E-2"/>
                  <c:y val="-8.0740445143445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050358041025819E-2"/>
                  <c:y val="8.6951248616017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04196503418812E-3"/>
                  <c:y val="-4.9686427780581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100716082051492E-2"/>
                  <c:y val="0.130426872924026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Varie!$B$18:$H$18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Varie!$B$19:$H$19</c:f>
              <c:numCache>
                <c:formatCode>_-* #,##0\ _€_-;\-* #,##0\ _€_-;_-* "-"??\ _€_-;_-@_-</c:formatCode>
                <c:ptCount val="7"/>
                <c:pt idx="0">
                  <c:v>96334</c:v>
                </c:pt>
                <c:pt idx="1">
                  <c:v>96514</c:v>
                </c:pt>
                <c:pt idx="2">
                  <c:v>96278</c:v>
                </c:pt>
                <c:pt idx="3">
                  <c:v>96225</c:v>
                </c:pt>
                <c:pt idx="4">
                  <c:v>96671</c:v>
                </c:pt>
                <c:pt idx="5">
                  <c:v>94804</c:v>
                </c:pt>
                <c:pt idx="6">
                  <c:v>93497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763776"/>
        <c:axId val="148765312"/>
      </c:lineChart>
      <c:catAx>
        <c:axId val="14876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765312"/>
        <c:crosses val="autoZero"/>
        <c:auto val="1"/>
        <c:lblAlgn val="ctr"/>
        <c:lblOffset val="100"/>
        <c:noMultiLvlLbl val="0"/>
      </c:catAx>
      <c:valAx>
        <c:axId val="148765312"/>
        <c:scaling>
          <c:orientation val="minMax"/>
        </c:scaling>
        <c:delete val="1"/>
        <c:axPos val="l"/>
        <c:majorGridlines/>
        <c:numFmt formatCode="_-* #,##0\ _€_-;\-* #,##0\ _€_-;_-* &quot;-&quot;??\ _€_-;_-@_-" sourceLinked="1"/>
        <c:majorTickMark val="none"/>
        <c:minorTickMark val="none"/>
        <c:tickLblPos val="nextTo"/>
        <c:crossAx val="148763776"/>
        <c:crosses val="autoZero"/>
        <c:crossBetween val="between"/>
        <c:majorUnit val="2000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  <c:dispBlanksAs val="zero"/>
    <c:showDLblsOverMax val="0"/>
  </c:chart>
  <c:spPr>
    <a:solidFill>
      <a:srgbClr val="FFCCFF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0436893283670158E-2"/>
          <c:w val="0.99551212818734913"/>
          <c:h val="0.8935436885065644"/>
        </c:manualLayout>
      </c:layout>
      <c:lineChart>
        <c:grouping val="standard"/>
        <c:varyColors val="0"/>
        <c:ser>
          <c:idx val="1"/>
          <c:order val="0"/>
          <c:tx>
            <c:strRef>
              <c:f>Foglio3!$B$10</c:f>
              <c:strCache>
                <c:ptCount val="1"/>
                <c:pt idx="0">
                  <c:v>Risultato d'esercizio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3.4099921038545047E-2"/>
                  <c:y val="-3.9660194477946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7739889453963069E-2"/>
                  <c:y val="5.8446602388552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375892612421289E-2"/>
                  <c:y val="-3.33980585077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919905246254058E-2"/>
                  <c:y val="-4.8009709104882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6375892612421317E-2"/>
                  <c:y val="-3.75728158212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8651864186297482E-2"/>
                  <c:y val="5.6359223731818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1831879978588472E-2"/>
                  <c:y val="2.71359225375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828022122954759E-2"/>
                  <c:y val="5.4271845075084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1831879978588472E-2"/>
                  <c:y val="-5.009708776161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45995262312713E-2"/>
                  <c:y val="-4.8009709104882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Foglio3!$A$11:$A$20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Foglio3!$B$11:$B$20</c:f>
              <c:numCache>
                <c:formatCode>"€"\ #,##0.00;[Red]\-"€"\ #,##0.00</c:formatCode>
                <c:ptCount val="10"/>
                <c:pt idx="0">
                  <c:v>656424</c:v>
                </c:pt>
                <c:pt idx="1">
                  <c:v>-655128</c:v>
                </c:pt>
                <c:pt idx="2">
                  <c:v>78460</c:v>
                </c:pt>
                <c:pt idx="3">
                  <c:v>2906374</c:v>
                </c:pt>
                <c:pt idx="4">
                  <c:v>545705</c:v>
                </c:pt>
                <c:pt idx="5">
                  <c:v>-431779</c:v>
                </c:pt>
                <c:pt idx="6">
                  <c:v>-3777918</c:v>
                </c:pt>
                <c:pt idx="7">
                  <c:v>-119730</c:v>
                </c:pt>
                <c:pt idx="8">
                  <c:v>660854</c:v>
                </c:pt>
                <c:pt idx="9">
                  <c:v>4811690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Foglio3!$C$10</c:f>
              <c:strCache>
                <c:ptCount val="1"/>
                <c:pt idx="0">
                  <c:v>Fondo cassa al 31/12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1.5432098765432098E-2"/>
                  <c:y val="-3.0818383959357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592592592592587E-3"/>
                  <c:y val="-2.370644919950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864197530864196E-2"/>
                  <c:y val="4.504225347906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8641975308641972E-2"/>
                  <c:y val="-3.31890288793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580246913580245E-2"/>
                  <c:y val="4.267160855911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2.8447739039407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Foglio3!$A$11:$A$20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Foglio3!$C$11:$C$20</c:f>
              <c:numCache>
                <c:formatCode>"€"\ #,##0.00;[Red]\-"€"\ #,##0.00</c:formatCode>
                <c:ptCount val="10"/>
                <c:pt idx="0">
                  <c:v>38621319</c:v>
                </c:pt>
                <c:pt idx="1">
                  <c:v>29124883</c:v>
                </c:pt>
                <c:pt idx="2">
                  <c:v>26949815</c:v>
                </c:pt>
                <c:pt idx="3">
                  <c:v>32483475</c:v>
                </c:pt>
                <c:pt idx="4">
                  <c:v>36993154</c:v>
                </c:pt>
                <c:pt idx="5">
                  <c:v>40180561</c:v>
                </c:pt>
                <c:pt idx="6">
                  <c:v>41638238</c:v>
                </c:pt>
                <c:pt idx="7">
                  <c:v>30831356.940000001</c:v>
                </c:pt>
                <c:pt idx="8">
                  <c:v>31365470</c:v>
                </c:pt>
                <c:pt idx="9">
                  <c:v>38742106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996672"/>
        <c:axId val="147998208"/>
      </c:lineChart>
      <c:catAx>
        <c:axId val="14799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7998208"/>
        <c:crosses val="autoZero"/>
        <c:auto val="1"/>
        <c:lblAlgn val="ctr"/>
        <c:lblOffset val="100"/>
        <c:noMultiLvlLbl val="0"/>
      </c:catAx>
      <c:valAx>
        <c:axId val="147998208"/>
        <c:scaling>
          <c:orientation val="minMax"/>
        </c:scaling>
        <c:delete val="1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147996672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it-IT"/>
          </a:p>
        </c:txPr>
      </c:legendEntry>
      <c:layout>
        <c:manualLayout>
          <c:xMode val="edge"/>
          <c:yMode val="edge"/>
          <c:x val="3.496962185282395E-2"/>
          <c:y val="0.92111987026039011"/>
          <c:w val="0.92382174301182529"/>
          <c:h val="6.0954320845696776E-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arrivate</a:t>
            </a:r>
            <a:r>
              <a:rPr lang="en-US" baseline="0" dirty="0" smtClean="0"/>
              <a:t>….</a:t>
            </a:r>
            <a:endParaRPr lang="en-US" dirty="0"/>
          </a:p>
        </c:rich>
      </c:tx>
      <c:layout>
        <c:manualLayout>
          <c:xMode val="edge"/>
          <c:yMode val="edge"/>
          <c:x val="0.33102777777777775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3333333333333332E-3"/>
          <c:y val="0.19432888597258677"/>
          <c:w val="0.96111111111111114"/>
          <c:h val="0.68969123651210262"/>
        </c:manualLayout>
      </c:layout>
      <c:lineChart>
        <c:grouping val="standard"/>
        <c:varyColors val="0"/>
        <c:ser>
          <c:idx val="0"/>
          <c:order val="0"/>
          <c:tx>
            <c:strRef>
              <c:f>Varie!$A$20</c:f>
              <c:strCache>
                <c:ptCount val="1"/>
                <c:pt idx="0">
                  <c:v>Iscrizioni</c:v>
                </c:pt>
              </c:strCache>
            </c:strRef>
          </c:tx>
          <c:dLbls>
            <c:dLbl>
              <c:idx val="0"/>
              <c:layout>
                <c:manualLayout>
                  <c:x val="-3.0555555555555555E-2"/>
                  <c:y val="-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9E-3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555555555556061E-3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444444444444446E-2"/>
                  <c:y val="-8.796296296296296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5.153   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2.4999999999999897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555555555555555E-2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Varie!$B$18:$H$18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Varie!$B$20:$H$20</c:f>
              <c:numCache>
                <c:formatCode>_-* #,##0\ _€_-;\-* #,##0\ _€_-;_-* "-"??\ _€_-;_-@_-</c:formatCode>
                <c:ptCount val="7"/>
                <c:pt idx="0">
                  <c:v>5467</c:v>
                </c:pt>
                <c:pt idx="1">
                  <c:v>5492</c:v>
                </c:pt>
                <c:pt idx="2">
                  <c:v>5666</c:v>
                </c:pt>
                <c:pt idx="3">
                  <c:v>4713</c:v>
                </c:pt>
                <c:pt idx="4">
                  <c:v>5153</c:v>
                </c:pt>
                <c:pt idx="5">
                  <c:v>5080</c:v>
                </c:pt>
                <c:pt idx="6">
                  <c:v>5287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793984"/>
        <c:axId val="148808064"/>
      </c:lineChart>
      <c:catAx>
        <c:axId val="14879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808064"/>
        <c:crosses val="autoZero"/>
        <c:auto val="1"/>
        <c:lblAlgn val="ctr"/>
        <c:lblOffset val="100"/>
        <c:noMultiLvlLbl val="0"/>
      </c:catAx>
      <c:valAx>
        <c:axId val="148808064"/>
        <c:scaling>
          <c:orientation val="minMax"/>
          <c:max val="10000"/>
          <c:min val="4000"/>
        </c:scaling>
        <c:delete val="1"/>
        <c:axPos val="l"/>
        <c:majorGridlines/>
        <c:numFmt formatCode="_-* #,##0\ _€_-;\-* #,##0\ _€_-;_-* &quot;-&quot;??\ _€_-;_-@_-" sourceLinked="1"/>
        <c:majorTickMark val="none"/>
        <c:minorTickMark val="none"/>
        <c:tickLblPos val="nextTo"/>
        <c:crossAx val="148793984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60000"/>
        <a:lumOff val="40000"/>
      </a:schemeClr>
    </a:solidFill>
  </c:sp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…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e le </a:t>
            </a:r>
            <a:r>
              <a:rPr lang="en-US" dirty="0" err="1" smtClean="0">
                <a:solidFill>
                  <a:schemeClr val="bg1"/>
                </a:solidFill>
              </a:rPr>
              <a:t>uscite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4622641509433964E-2"/>
          <c:y val="0.20823190397269309"/>
          <c:w val="0.96111111111111114"/>
          <c:h val="0.684790620928588"/>
        </c:manualLayout>
      </c:layout>
      <c:lineChart>
        <c:grouping val="standard"/>
        <c:varyColors val="0"/>
        <c:ser>
          <c:idx val="1"/>
          <c:order val="0"/>
          <c:tx>
            <c:strRef>
              <c:f>Varie!$A$21</c:f>
              <c:strCache>
                <c:ptCount val="1"/>
                <c:pt idx="0">
                  <c:v>Cessazioni</c:v>
                </c:pt>
              </c:strCache>
            </c:strRef>
          </c:tx>
          <c:dLbls>
            <c:dLbl>
              <c:idx val="3"/>
              <c:layout>
                <c:manualLayout>
                  <c:x val="-1.5181886168847383E-2"/>
                  <c:y val="-5.1054250165825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8582035740311807E-2"/>
                  <c:y val="-6.9619432044307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291017870155904E-2"/>
                  <c:y val="6.0336841105066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Varie!$B$18:$H$18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Varie!$B$21:$H$21</c:f>
              <c:numCache>
                <c:formatCode>_-* #,##0\ _€_-;\-* #,##0\ _€_-;_-* "-"??\ _€_-;_-@_-</c:formatCode>
                <c:ptCount val="7"/>
                <c:pt idx="0">
                  <c:v>5351</c:v>
                </c:pt>
                <c:pt idx="1">
                  <c:v>5083</c:v>
                </c:pt>
                <c:pt idx="2">
                  <c:v>5516</c:v>
                </c:pt>
                <c:pt idx="3">
                  <c:v>4712</c:v>
                </c:pt>
                <c:pt idx="4">
                  <c:v>4270</c:v>
                </c:pt>
                <c:pt idx="5">
                  <c:v>4585</c:v>
                </c:pt>
                <c:pt idx="6">
                  <c:v>4619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849024"/>
        <c:axId val="148850560"/>
      </c:lineChart>
      <c:catAx>
        <c:axId val="14884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it-IT"/>
          </a:p>
        </c:txPr>
        <c:crossAx val="148850560"/>
        <c:crosses val="autoZero"/>
        <c:auto val="1"/>
        <c:lblAlgn val="ctr"/>
        <c:lblOffset val="100"/>
        <c:noMultiLvlLbl val="0"/>
      </c:catAx>
      <c:valAx>
        <c:axId val="148850560"/>
        <c:scaling>
          <c:orientation val="minMax"/>
          <c:max val="8000"/>
          <c:min val="4000"/>
        </c:scaling>
        <c:delete val="1"/>
        <c:axPos val="l"/>
        <c:majorGridlines/>
        <c:numFmt formatCode="_-* #,##0\ _€_-;\-* #,##0\ _€_-;_-* &quot;-&quot;??\ _€_-;_-@_-" sourceLinked="1"/>
        <c:majorTickMark val="out"/>
        <c:minorTickMark val="none"/>
        <c:tickLblPos val="nextTo"/>
        <c:crossAx val="148849024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1"/>
    </a:solidFill>
  </c:sp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870106220081827E-2"/>
          <c:y val="0"/>
          <c:w val="0.84923776585210342"/>
          <c:h val="0.9318720705168053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Immobilizzazioni!$A$3</c:f>
              <c:strCache>
                <c:ptCount val="1"/>
                <c:pt idx="0">
                  <c:v>Imm.ni immateriali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Immobilizzazioni!$B$2:$I$2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Immobilizzazioni!$B$3:$I$3</c:f>
              <c:numCache>
                <c:formatCode>_(* #,##0.00_);_(* \(#,##0.00\);_(* "-"??_);_(@_)</c:formatCode>
                <c:ptCount val="8"/>
                <c:pt idx="0">
                  <c:v>81602</c:v>
                </c:pt>
                <c:pt idx="1">
                  <c:v>70613</c:v>
                </c:pt>
                <c:pt idx="2">
                  <c:v>52123</c:v>
                </c:pt>
                <c:pt idx="3">
                  <c:v>44560</c:v>
                </c:pt>
                <c:pt idx="4">
                  <c:v>38346</c:v>
                </c:pt>
                <c:pt idx="5">
                  <c:v>26682</c:v>
                </c:pt>
                <c:pt idx="6">
                  <c:v>32045</c:v>
                </c:pt>
                <c:pt idx="7">
                  <c:v>36891</c:v>
                </c:pt>
              </c:numCache>
            </c:numRef>
          </c:val>
        </c:ser>
        <c:ser>
          <c:idx val="1"/>
          <c:order val="1"/>
          <c:tx>
            <c:strRef>
              <c:f>Immobilizzazioni!$A$4</c:f>
              <c:strCache>
                <c:ptCount val="1"/>
                <c:pt idx="0">
                  <c:v>Imm.ni materiali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Immobilizzazioni!$B$2:$I$2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Immobilizzazioni!$B$4:$I$4</c:f>
              <c:numCache>
                <c:formatCode>_(* #,##0.00_);_(* \(#,##0.00\);_(* "-"??_);_(@_)</c:formatCode>
                <c:ptCount val="8"/>
                <c:pt idx="0">
                  <c:v>23199952</c:v>
                </c:pt>
                <c:pt idx="1">
                  <c:v>24638771</c:v>
                </c:pt>
                <c:pt idx="2">
                  <c:v>23392232</c:v>
                </c:pt>
                <c:pt idx="3">
                  <c:v>21985672</c:v>
                </c:pt>
                <c:pt idx="4">
                  <c:v>20573019</c:v>
                </c:pt>
                <c:pt idx="5">
                  <c:v>19141471</c:v>
                </c:pt>
                <c:pt idx="6">
                  <c:v>17859164</c:v>
                </c:pt>
                <c:pt idx="7">
                  <c:v>16284170</c:v>
                </c:pt>
              </c:numCache>
            </c:numRef>
          </c:val>
        </c:ser>
        <c:ser>
          <c:idx val="2"/>
          <c:order val="2"/>
          <c:tx>
            <c:strRef>
              <c:f>Immobilizzazioni!$A$5</c:f>
              <c:strCache>
                <c:ptCount val="1"/>
                <c:pt idx="0">
                  <c:v>Imm.ni finanziarie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182394946466883E-2"/>
                  <c:y val="-1.669902925387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39968415418018E-2"/>
                  <c:y val="-2.9223301194276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479778907926124E-3"/>
                  <c:y val="-2.7135922537542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839810492508117E-3"/>
                  <c:y val="-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839810492508117E-3"/>
                  <c:y val="-1.669902925387225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20015167396859E-3"/>
                  <c:y val="-2.7577211803307897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02814180066949E-2"/>
                  <c:y val="-2.7194983103778412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Immobilizzazioni!$B$2:$I$2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Immobilizzazioni!$B$5:$I$5</c:f>
              <c:numCache>
                <c:formatCode>_(* #,##0.00_);_(* \(#,##0.00\);_(* "-"??_);_(@_)</c:formatCode>
                <c:ptCount val="8"/>
                <c:pt idx="0">
                  <c:v>45025318</c:v>
                </c:pt>
                <c:pt idx="1">
                  <c:v>34388575</c:v>
                </c:pt>
                <c:pt idx="2">
                  <c:v>34185615</c:v>
                </c:pt>
                <c:pt idx="3">
                  <c:v>34135455</c:v>
                </c:pt>
                <c:pt idx="4">
                  <c:v>31605548</c:v>
                </c:pt>
                <c:pt idx="5">
                  <c:v>43611310</c:v>
                </c:pt>
                <c:pt idx="6">
                  <c:v>43650678</c:v>
                </c:pt>
                <c:pt idx="7">
                  <c:v>43731792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929920"/>
        <c:axId val="148935808"/>
        <c:axId val="148732096"/>
      </c:bar3DChart>
      <c:catAx>
        <c:axId val="14892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935808"/>
        <c:crosses val="autoZero"/>
        <c:auto val="1"/>
        <c:lblAlgn val="ctr"/>
        <c:lblOffset val="100"/>
        <c:noMultiLvlLbl val="0"/>
      </c:catAx>
      <c:valAx>
        <c:axId val="148935808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none"/>
        <c:minorTickMark val="none"/>
        <c:tickLblPos val="nextTo"/>
        <c:crossAx val="148929920"/>
        <c:crosses val="autoZero"/>
        <c:crossBetween val="between"/>
      </c:valAx>
      <c:serAx>
        <c:axId val="1487320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935808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599867337881992E-2"/>
          <c:y val="0.16478145145463996"/>
          <c:w val="0.84499217688740647"/>
          <c:h val="0.8290778750025065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41205214486526E-2"/>
          <c:y val="0.16956234062481018"/>
          <c:w val="0.842117589571027"/>
          <c:h val="0.8146061113177811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7.8313395351155085E-2"/>
                  <c:y val="0.1307637537708413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Diritto annuale 
12.774.759,32
66,98%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5.9485029973562087E-2"/>
                  <c:y val="-9.428919497201433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Diritti di Segreteria
5.608.567,43
29,41%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3.8596229420836481E-4"/>
                  <c:y val="-3.6668857777185028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Contributi, trasferimenti e altre entrate
374.121,58
1,96%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15826079447768157"/>
                  <c:y val="-9.3899167448200961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Proventi da gestione di beni e servizi
315.188,41</a:t>
                    </a:r>
                  </a:p>
                  <a:p>
                    <a:r>
                      <a:rPr lang="en-US" b="1"/>
                      <a:t>1,65%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Proventi!$A$16:$A$19</c:f>
              <c:strCache>
                <c:ptCount val="4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trasferi-menti e altre entrate</c:v>
                </c:pt>
                <c:pt idx="3">
                  <c:v>Proventi da gestio-ne di beni e servizi</c:v>
                </c:pt>
              </c:strCache>
            </c:strRef>
          </c:cat>
          <c:val>
            <c:numRef>
              <c:f>Proventi!$B$16:$B$19</c:f>
              <c:numCache>
                <c:formatCode>#,##0.00</c:formatCode>
                <c:ptCount val="4"/>
                <c:pt idx="0">
                  <c:v>12774759.32</c:v>
                </c:pt>
                <c:pt idx="1">
                  <c:v>5608567.4300000006</c:v>
                </c:pt>
                <c:pt idx="2">
                  <c:v>374121.58</c:v>
                </c:pt>
                <c:pt idx="3">
                  <c:v>315188.41000000003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2022</c:v>
          </c:tx>
          <c:spPr>
            <a:solidFill>
              <a:srgbClr val="FF99FF"/>
            </a:solidFill>
          </c:spPr>
          <c:invertIfNegative val="0"/>
          <c:dLbls>
            <c:dLbl>
              <c:idx val="0"/>
              <c:layout>
                <c:manualLayout>
                  <c:x val="-4.7605767270022907E-3"/>
                  <c:y val="-2.96636169198468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737178180015276E-3"/>
                  <c:y val="-2.3730893535877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281730181006874E-2"/>
                  <c:y val="-2.0764531843892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737178180015276E-3"/>
                  <c:y val="-1.4831808459923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Proventi!$A$36:$A$39</c:f>
              <c:strCache>
                <c:ptCount val="4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trasferimenti e altre entrate</c:v>
                </c:pt>
                <c:pt idx="3">
                  <c:v>Proventi da gestione di beni e servizi</c:v>
                </c:pt>
              </c:strCache>
            </c:strRef>
          </c:cat>
          <c:val>
            <c:numRef>
              <c:f>Proventi!$B$36:$B$39</c:f>
              <c:numCache>
                <c:formatCode>0.00%</c:formatCode>
                <c:ptCount val="4"/>
                <c:pt idx="0">
                  <c:v>0.6916444207419622</c:v>
                </c:pt>
                <c:pt idx="1">
                  <c:v>0.27664078640468953</c:v>
                </c:pt>
                <c:pt idx="2">
                  <c:v>2.056094448860863E-2</c:v>
                </c:pt>
                <c:pt idx="3">
                  <c:v>1.1153848364739762E-2</c:v>
                </c:pt>
              </c:numCache>
            </c:numRef>
          </c:val>
        </c:ser>
        <c:ser>
          <c:idx val="1"/>
          <c:order val="1"/>
          <c:tx>
            <c:v>2023</c:v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3802883635011457E-2"/>
                  <c:y val="-1.186544676793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211534540045814E-3"/>
                  <c:y val="-5.9327233839693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376928990538563E-2"/>
                  <c:y val="-1.0434782037122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868589090007636E-2"/>
                  <c:y val="-8.8990850759540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Proventi!$A$36:$A$39</c:f>
              <c:strCache>
                <c:ptCount val="4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trasferimenti e altre entrate</c:v>
                </c:pt>
                <c:pt idx="3">
                  <c:v>Proventi da gestione di beni e servizi</c:v>
                </c:pt>
              </c:strCache>
            </c:strRef>
          </c:cat>
          <c:val>
            <c:numRef>
              <c:f>Proventi!$C$36:$C$39</c:f>
              <c:numCache>
                <c:formatCode>0.00%</c:formatCode>
                <c:ptCount val="4"/>
                <c:pt idx="0">
                  <c:v>0.66979513604472929</c:v>
                </c:pt>
                <c:pt idx="1">
                  <c:v>0.29406355851351473</c:v>
                </c:pt>
                <c:pt idx="2">
                  <c:v>1.9615619229792977E-2</c:v>
                </c:pt>
                <c:pt idx="3">
                  <c:v>1.6525686211963164E-2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8131840"/>
        <c:axId val="148133376"/>
        <c:axId val="0"/>
      </c:bar3DChart>
      <c:catAx>
        <c:axId val="14813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133376"/>
        <c:crosses val="autoZero"/>
        <c:auto val="1"/>
        <c:lblAlgn val="ctr"/>
        <c:lblOffset val="100"/>
        <c:noMultiLvlLbl val="0"/>
      </c:catAx>
      <c:valAx>
        <c:axId val="148133376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48131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0108753766890249E-2"/>
          <c:y val="2.3170584957849932E-2"/>
          <c:w val="0.98274509089141637"/>
          <c:h val="0.81403488383593625"/>
        </c:manualLayout>
      </c:layout>
      <c:lineChart>
        <c:grouping val="standard"/>
        <c:varyColors val="0"/>
        <c:ser>
          <c:idx val="0"/>
          <c:order val="0"/>
          <c:tx>
            <c:strRef>
              <c:f>'Diritto annuale'!$A$3</c:f>
              <c:strCache>
                <c:ptCount val="1"/>
                <c:pt idx="0">
                  <c:v>Incasso</c:v>
                </c:pt>
              </c:strCache>
            </c:strRef>
          </c:tx>
          <c:dLbls>
            <c:dLbl>
              <c:idx val="0"/>
              <c:layout>
                <c:manualLayout>
                  <c:x val="-2.1835905320718083E-2"/>
                  <c:y val="4.7999997370763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917952660359066E-2"/>
                  <c:y val="-3.7565215333641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731925146688497E-2"/>
                  <c:y val="3.7565215333641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753857981077127E-2"/>
                  <c:y val="-3.547825892621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5036554723981048E-2"/>
                  <c:y val="2.2956520481669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3671810641436166E-2"/>
                  <c:y val="-3.547825892621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3671810641436166E-2"/>
                  <c:y val="2.921738970394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9907650432584702E-2"/>
                  <c:y val="2.7856421085252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8986463497618355E-2"/>
                  <c:y val="-3.8815108416496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'Diritto annuale'!$B$2:$J$2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'Diritto annuale'!$B$3:$J$3</c:f>
              <c:numCache>
                <c:formatCode>_(* #,##0.00_);_(* \(#,##0.00\);_(* "-"??_);_(@_)</c:formatCode>
                <c:ptCount val="9"/>
                <c:pt idx="0">
                  <c:v>9387992.1199999992</c:v>
                </c:pt>
                <c:pt idx="1">
                  <c:v>10316989.949999999</c:v>
                </c:pt>
                <c:pt idx="2">
                  <c:v>8687809.4000000004</c:v>
                </c:pt>
                <c:pt idx="3">
                  <c:v>8674064.9400000013</c:v>
                </c:pt>
                <c:pt idx="4">
                  <c:v>8643665.3800000008</c:v>
                </c:pt>
                <c:pt idx="5">
                  <c:v>8649147.4399999995</c:v>
                </c:pt>
                <c:pt idx="6">
                  <c:v>8614073.9100000001</c:v>
                </c:pt>
                <c:pt idx="7">
                  <c:v>8959852.9199999999</c:v>
                </c:pt>
                <c:pt idx="8">
                  <c:v>9304151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'Diritto annuale'!$A$4</c:f>
              <c:strCache>
                <c:ptCount val="1"/>
                <c:pt idx="0">
                  <c:v>Ricavo</c:v>
                </c:pt>
              </c:strCache>
            </c:strRef>
          </c:tx>
          <c:dLbls>
            <c:dLbl>
              <c:idx val="0"/>
              <c:layout>
                <c:manualLayout>
                  <c:x val="-9.5532085778141616E-3"/>
                  <c:y val="4.1739128148490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458976330179546E-3"/>
                  <c:y val="-3.7565215333641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647440825448802E-2"/>
                  <c:y val="-4.7999997370763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848090228711765E-2"/>
                  <c:y val="3.3391302518792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577578393801528E-2"/>
                  <c:y val="-3.965217174106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200649403262965E-2"/>
                  <c:y val="-3.547825892621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3671810641436166E-2"/>
                  <c:y val="3.547825892621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197174228149632E-2"/>
                  <c:y val="-4.3826569404682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279936830836037E-3"/>
                  <c:y val="-4.5922330448148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'Diritto annuale'!$B$2:$J$2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'Diritto annuale'!$B$4:$J$4</c:f>
              <c:numCache>
                <c:formatCode>_(* #,##0.00_);_(* \(#,##0.00\);_(* "-"??_);_(@_)</c:formatCode>
                <c:ptCount val="9"/>
                <c:pt idx="0">
                  <c:v>12601398.93</c:v>
                </c:pt>
                <c:pt idx="1">
                  <c:v>13821696.23</c:v>
                </c:pt>
                <c:pt idx="2">
                  <c:v>11662828.209999999</c:v>
                </c:pt>
                <c:pt idx="3">
                  <c:v>11861812.560000001</c:v>
                </c:pt>
                <c:pt idx="4">
                  <c:v>12012766.16</c:v>
                </c:pt>
                <c:pt idx="5">
                  <c:v>11898929.65</c:v>
                </c:pt>
                <c:pt idx="6">
                  <c:v>11897727.42</c:v>
                </c:pt>
                <c:pt idx="7">
                  <c:v>12219807.880000001</c:v>
                </c:pt>
                <c:pt idx="8">
                  <c:v>12774759.32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442496"/>
        <c:axId val="148472960"/>
      </c:lineChart>
      <c:catAx>
        <c:axId val="14844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472960"/>
        <c:crosses val="autoZero"/>
        <c:auto val="1"/>
        <c:lblAlgn val="ctr"/>
        <c:lblOffset val="100"/>
        <c:noMultiLvlLbl val="0"/>
      </c:catAx>
      <c:valAx>
        <c:axId val="148472960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148442496"/>
        <c:crosses val="autoZero"/>
        <c:crossBetween val="between"/>
      </c:valAx>
      <c:spPr>
        <a:solidFill>
          <a:srgbClr val="FFCCFF"/>
        </a:solidFill>
      </c:spPr>
    </c:plotArea>
    <c:legend>
      <c:legendPos val="r"/>
      <c:layout>
        <c:manualLayout>
          <c:xMode val="edge"/>
          <c:yMode val="edge"/>
          <c:x val="0.10760738440456434"/>
          <c:y val="0.88800077299550717"/>
          <c:w val="0.77229513633148628"/>
          <c:h val="7.5476503910907003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8.5881679482007617E-2"/>
                  <c:y val="-9.1211990895611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5.1609516844058324E-2"/>
                  <c:y val="0.139517144018232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3.6500134217744812E-2"/>
                  <c:y val="2.958926232992743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3.102820893780571E-2"/>
                  <c:y val="-3.116894043579922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Ammortamenti ed accantonamenti
4.571.671,54
21,23%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Oneri!$A$12:$A$15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Oneri!$B$12:$B$15</c:f>
              <c:numCache>
                <c:formatCode>#,##0.00</c:formatCode>
                <c:ptCount val="4"/>
                <c:pt idx="0">
                  <c:v>4619238.68</c:v>
                </c:pt>
                <c:pt idx="1">
                  <c:v>5372723.9900000002</c:v>
                </c:pt>
                <c:pt idx="2">
                  <c:v>6964766.8799999999</c:v>
                </c:pt>
                <c:pt idx="3">
                  <c:v>4571671.54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382521629240792E-2"/>
          <c:y val="4.4092323075213866E-2"/>
          <c:w val="0.97111585010207069"/>
          <c:h val="0.8343766542279617"/>
        </c:manualLayout>
      </c:layout>
      <c:bar3DChart>
        <c:barDir val="col"/>
        <c:grouping val="clustered"/>
        <c:varyColors val="0"/>
        <c:ser>
          <c:idx val="0"/>
          <c:order val="0"/>
          <c:tx>
            <c:v>2022</c:v>
          </c:tx>
          <c:invertIfNegative val="0"/>
          <c:dLbls>
            <c:dLbl>
              <c:idx val="0"/>
              <c:layout>
                <c:manualLayout>
                  <c:x val="1.3639968415418019E-3"/>
                  <c:y val="-3.13106798510104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4.589.179</a:t>
                    </a:r>
                  </a:p>
                  <a:p>
                    <a:r>
                      <a:rPr lang="en-US"/>
                      <a:t>(23,21%)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639968415418019E-3"/>
                  <c:y val="-3.13106798510104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4.210.428</a:t>
                    </a:r>
                  </a:p>
                  <a:p>
                    <a:r>
                      <a:rPr lang="en-US"/>
                      <a:t>(21,31%)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559873661672075E-3"/>
                  <c:y val="-3.131067985101047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6.321.029</a:t>
                    </a:r>
                  </a:p>
                  <a:p>
                    <a:r>
                      <a:rPr lang="en-US"/>
                      <a:t>(31,97%)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8199842077091097E-3"/>
                  <c:y val="-4.174757313468066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4.648.653</a:t>
                    </a:r>
                  </a:p>
                  <a:p>
                    <a:r>
                      <a:rPr lang="en-US"/>
                      <a:t>(23,51%)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Oneri!$A$20:$A$23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Oneri!$B$20:$B$23</c:f>
              <c:numCache>
                <c:formatCode>#,##0</c:formatCode>
                <c:ptCount val="4"/>
                <c:pt idx="0">
                  <c:v>4589179.28</c:v>
                </c:pt>
                <c:pt idx="1">
                  <c:v>4210428.25</c:v>
                </c:pt>
                <c:pt idx="2">
                  <c:v>6321029.2999999998</c:v>
                </c:pt>
                <c:pt idx="3">
                  <c:v>4648653.46</c:v>
                </c:pt>
              </c:numCache>
            </c:numRef>
          </c:val>
        </c:ser>
        <c:ser>
          <c:idx val="1"/>
          <c:order val="1"/>
          <c:tx>
            <c:v>2023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0459952623127029E-2"/>
                  <c:y val="-2.71359225375424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4.619.239</a:t>
                    </a:r>
                  </a:p>
                  <a:p>
                    <a:r>
                      <a:rPr lang="en-US"/>
                      <a:t>(21,46%)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87946306210631E-2"/>
                  <c:y val="-3.33980585077445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5.372.724</a:t>
                    </a:r>
                  </a:p>
                  <a:p>
                    <a:r>
                      <a:rPr lang="en-US"/>
                      <a:t>(24,96%)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264022552736465E-2"/>
                  <c:y val="-2.356845971362659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6.964.767</a:t>
                    </a:r>
                  </a:p>
                  <a:p>
                    <a:r>
                      <a:rPr lang="en-US"/>
                      <a:t>(32,35%)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187946306210631E-2"/>
                  <c:y val="-3.131067985101051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4.571.672</a:t>
                    </a:r>
                  </a:p>
                  <a:p>
                    <a:r>
                      <a:rPr lang="en-US"/>
                      <a:t>(21,23%)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Oneri!$A$20:$A$23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Oneri!$C$20:$C$23</c:f>
              <c:numCache>
                <c:formatCode>#,##0</c:formatCode>
                <c:ptCount val="4"/>
                <c:pt idx="0">
                  <c:v>4619238.68</c:v>
                </c:pt>
                <c:pt idx="1">
                  <c:v>5372723.9900000002</c:v>
                </c:pt>
                <c:pt idx="2">
                  <c:v>6964766.8799999999</c:v>
                </c:pt>
                <c:pt idx="3">
                  <c:v>4571671.54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577280"/>
        <c:axId val="148599552"/>
        <c:axId val="0"/>
      </c:bar3DChart>
      <c:catAx>
        <c:axId val="148577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8599552"/>
        <c:crosses val="autoZero"/>
        <c:auto val="1"/>
        <c:lblAlgn val="ctr"/>
        <c:lblOffset val="100"/>
        <c:noMultiLvlLbl val="0"/>
      </c:catAx>
      <c:valAx>
        <c:axId val="14859955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148577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7047671692865153E-2"/>
          <c:y val="0.93808772677369523"/>
          <c:w val="0.91746898216096806"/>
          <c:h val="4.4172157799539459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solidFill>
      <a:srgbClr val="FFFFCC"/>
    </a:solidFill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0.36082</cdr:x>
      <cdr:y>0.10073</cdr:y>
    </cdr:from>
    <cdr:to>
      <cdr:x>0.4655</cdr:x>
      <cdr:y>0.13616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359594" y="612848"/>
          <a:ext cx="974650" cy="215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/>
            <a:t>-2.496.898</a:t>
          </a:r>
        </a:p>
      </cdr:txBody>
    </cdr:sp>
  </cdr:relSizeAnchor>
  <cdr:relSizeAnchor xmlns:cdr="http://schemas.openxmlformats.org/drawingml/2006/chartDrawing">
    <cdr:from>
      <cdr:x>0.34576</cdr:x>
      <cdr:y>0.10801</cdr:y>
    </cdr:from>
    <cdr:to>
      <cdr:x>0.41792</cdr:x>
      <cdr:y>0.1335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219302" y="657151"/>
          <a:ext cx="671918" cy="155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0.69713</cdr:x>
      <cdr:y>0.74014</cdr:y>
    </cdr:from>
    <cdr:to>
      <cdr:x>0.79317</cdr:x>
      <cdr:y>0.79461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6487346" y="4498471"/>
          <a:ext cx="893727" cy="331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it-IT" sz="1000" b="1"/>
        </a:p>
      </cdr:txBody>
    </cdr:sp>
  </cdr:relSizeAnchor>
  <cdr:relSizeAnchor xmlns:cdr="http://schemas.openxmlformats.org/drawingml/2006/chartDrawing">
    <cdr:from>
      <cdr:x>0.59239</cdr:x>
      <cdr:y>0.26942</cdr:y>
    </cdr:from>
    <cdr:to>
      <cdr:x>0.66852</cdr:x>
      <cdr:y>0.30947</cdr:y>
    </cdr:to>
    <cdr:sp macro="" textlink="">
      <cdr:nvSpPr>
        <cdr:cNvPr id="7" name="CasellaDiTesto 6"/>
        <cdr:cNvSpPr txBox="1"/>
      </cdr:nvSpPr>
      <cdr:spPr>
        <a:xfrm xmlns:a="http://schemas.openxmlformats.org/drawingml/2006/main">
          <a:off x="5515639" y="1639186"/>
          <a:ext cx="708837" cy="243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697.409</a:t>
          </a:r>
        </a:p>
      </cdr:txBody>
    </cdr:sp>
  </cdr:relSizeAnchor>
  <cdr:relSizeAnchor xmlns:cdr="http://schemas.openxmlformats.org/drawingml/2006/chartDrawing">
    <cdr:from>
      <cdr:x>0.84615</cdr:x>
      <cdr:y>0.42233</cdr:y>
    </cdr:from>
    <cdr:to>
      <cdr:x>0.9548</cdr:x>
      <cdr:y>0.45874</cdr:y>
    </cdr:to>
    <cdr:sp macro="" textlink="">
      <cdr:nvSpPr>
        <cdr:cNvPr id="10" name="CasellaDiTesto 9"/>
        <cdr:cNvSpPr txBox="1"/>
      </cdr:nvSpPr>
      <cdr:spPr>
        <a:xfrm xmlns:a="http://schemas.openxmlformats.org/drawingml/2006/main">
          <a:off x="7878431" y="2569536"/>
          <a:ext cx="1011570" cy="221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6.698.100</a:t>
          </a:r>
        </a:p>
      </cdr:txBody>
    </cdr:sp>
  </cdr:relSizeAnchor>
  <cdr:relSizeAnchor xmlns:cdr="http://schemas.openxmlformats.org/drawingml/2006/chartDrawing">
    <cdr:from>
      <cdr:x>0.48057</cdr:x>
      <cdr:y>0.58617</cdr:y>
    </cdr:from>
    <cdr:to>
      <cdr:x>0.55908</cdr:x>
      <cdr:y>0.63471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4474535" y="3566337"/>
          <a:ext cx="730988" cy="295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-86.922</a:t>
          </a:r>
        </a:p>
      </cdr:txBody>
    </cdr:sp>
  </cdr:relSizeAnchor>
  <cdr:relSizeAnchor xmlns:cdr="http://schemas.openxmlformats.org/drawingml/2006/chartDrawing">
    <cdr:from>
      <cdr:x>0.76209</cdr:x>
      <cdr:y>0.7318</cdr:y>
    </cdr:from>
    <cdr:to>
      <cdr:x>0.88184</cdr:x>
      <cdr:y>0.78884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7095756" y="4452384"/>
          <a:ext cx="1114942" cy="347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b="1"/>
            <a:t>4.811.690</a:t>
          </a:r>
        </a:p>
      </cdr:txBody>
    </cdr:sp>
  </cdr:relSizeAnchor>
  <cdr:relSizeAnchor xmlns:cdr="http://schemas.openxmlformats.org/drawingml/2006/chartDrawing">
    <cdr:from>
      <cdr:x>0.81025</cdr:x>
      <cdr:y>0.61315</cdr:y>
    </cdr:from>
    <cdr:to>
      <cdr:x>0.85851</cdr:x>
      <cdr:y>0.73329</cdr:y>
    </cdr:to>
    <cdr:sp macro="" textlink="">
      <cdr:nvSpPr>
        <cdr:cNvPr id="13" name="Freccia in giù 12"/>
        <cdr:cNvSpPr/>
      </cdr:nvSpPr>
      <cdr:spPr>
        <a:xfrm xmlns:a="http://schemas.openxmlformats.org/drawingml/2006/main" rot="1382557">
          <a:off x="7544164" y="3730500"/>
          <a:ext cx="449301" cy="73098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5072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002" y="4"/>
            <a:ext cx="2945072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2BC48-F81B-41AE-A096-B6D191D9A0D4}" type="datetimeFigureOut">
              <a:rPr lang="it-IT" smtClean="0"/>
              <a:t>13/05/2024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52" y="4715113"/>
            <a:ext cx="5437178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5072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002" y="9428630"/>
            <a:ext cx="2945072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42962-5EE8-4AAA-908B-4B78CCB50D0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28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42962-5EE8-4AAA-908B-4B78CCB50D03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628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39A0-BF26-45BE-A0CD-E239B9F50574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8DC5-67A0-4CFA-A8D6-CC9899513690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5913-1185-4F26-8549-6785457E68E7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2840-9B3D-455C-8F8F-248DB1356F5C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9988-882E-44D0-AD79-9C084AD47401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FA2A7-C610-4324-90DA-055E7DBA1BD8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7942-19D6-46A4-B5F6-EA858A4B2455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253B-A6BF-49FC-BF1E-CC4F9A8ADEC7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F5B17-1D23-4BA0-AA11-B692F9460572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731C-125B-468D-A439-AF92C77B8B8A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936A-4C41-4772-A82A-318946703BE8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7D3D-E098-42AD-B434-C3842D28B48A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3399FF"/>
                </a:solidFill>
              </a:rPr>
              <a:t>BILANCIO D’ESERCIZIO </a:t>
            </a:r>
            <a:r>
              <a:rPr lang="it-IT" b="1" dirty="0" smtClean="0">
                <a:solidFill>
                  <a:srgbClr val="3399FF"/>
                </a:solidFill>
              </a:rPr>
              <a:t>2023</a:t>
            </a:r>
            <a:endParaRPr lang="it-IT" b="1" dirty="0">
              <a:solidFill>
                <a:srgbClr val="3399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>
            <a:normAutofit/>
          </a:bodyPr>
          <a:lstStyle/>
          <a:p>
            <a:r>
              <a:rPr lang="it-IT" sz="4400" b="1" cap="small" dirty="0">
                <a:solidFill>
                  <a:srgbClr val="C00000"/>
                </a:solidFill>
              </a:rPr>
              <a:t>Rappresentazioni grafiche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58924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Grafico illustrazione di stock. Illustrazione di tipo - 50244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613" y="3429000"/>
            <a:ext cx="2838597" cy="201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4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8012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sz="1800" b="1" dirty="0">
                <a:solidFill>
                  <a:schemeClr val="bg1"/>
                </a:solidFill>
                <a:latin typeface="+mn-lt"/>
              </a:rPr>
              <a:t>COME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</a:rPr>
              <a:t>SPENDIAMO</a:t>
            </a:r>
            <a:r>
              <a:rPr lang="it-IT" sz="1800" b="1" dirty="0">
                <a:solidFill>
                  <a:schemeClr val="bg1"/>
                </a:solidFill>
                <a:latin typeface="+mn-lt"/>
              </a:rPr>
              <a:t/>
            </a:r>
            <a:br>
              <a:rPr lang="it-IT" sz="1800" b="1" dirty="0">
                <a:solidFill>
                  <a:schemeClr val="bg1"/>
                </a:solidFill>
                <a:latin typeface="+mn-lt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800" b="1" dirty="0" smtClean="0">
                <a:solidFill>
                  <a:schemeClr val="bg1"/>
                </a:solidFill>
                <a:latin typeface="+mn-lt"/>
              </a:rPr>
              <a:t>LE DIFFERENZE TRA 2022 E 2023: AUMENTANO GLI INTERVENTI ECONOMICI</a:t>
            </a:r>
            <a:endParaRPr lang="it-IT" sz="28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906340"/>
              </p:ext>
            </p:extLst>
          </p:nvPr>
        </p:nvGraphicFramePr>
        <p:xfrm>
          <a:off x="457200" y="1628800"/>
          <a:ext cx="82192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1600" b="1" dirty="0" smtClean="0">
                <a:latin typeface="+mn-lt"/>
              </a:rPr>
              <a:t>I DETTAGLI DELLE VOCI DI SPESA</a:t>
            </a:r>
            <a:r>
              <a:rPr lang="it-IT" sz="1800" b="1" dirty="0" smtClean="0">
                <a:latin typeface="+mn-lt"/>
              </a:rPr>
              <a:t/>
            </a:r>
            <a:br>
              <a:rPr lang="it-IT" sz="1800" b="1" dirty="0" smtClean="0">
                <a:latin typeface="+mn-lt"/>
              </a:rPr>
            </a:br>
            <a:r>
              <a:rPr lang="it-IT" sz="2400" b="1" dirty="0" smtClean="0">
                <a:latin typeface="+mn-lt"/>
              </a:rPr>
              <a:t>LE </a:t>
            </a:r>
            <a:r>
              <a:rPr lang="it-IT" sz="2400" b="1" dirty="0">
                <a:latin typeface="+mn-lt"/>
              </a:rPr>
              <a:t>SPESE PER IL PERSONALE </a:t>
            </a:r>
            <a:endParaRPr lang="it-IT" sz="2400" dirty="0">
              <a:latin typeface="+mn-lt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683093"/>
              </p:ext>
            </p:extLst>
          </p:nvPr>
        </p:nvGraphicFramePr>
        <p:xfrm>
          <a:off x="457200" y="908720"/>
          <a:ext cx="8229600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443686"/>
              </p:ext>
            </p:extLst>
          </p:nvPr>
        </p:nvGraphicFramePr>
        <p:xfrm>
          <a:off x="395536" y="1268760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Grafic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21998"/>
              </p:ext>
            </p:extLst>
          </p:nvPr>
        </p:nvGraphicFramePr>
        <p:xfrm>
          <a:off x="323528" y="1268760"/>
          <a:ext cx="8640960" cy="54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5947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1600" b="1" dirty="0">
                <a:latin typeface="+mn-lt"/>
              </a:rPr>
              <a:t>I DETTAGLI DELLE VOCI DI SPESA</a:t>
            </a:r>
            <a:br>
              <a:rPr lang="it-IT" sz="1600" b="1" dirty="0">
                <a:latin typeface="+mn-lt"/>
              </a:rPr>
            </a:br>
            <a:r>
              <a:rPr lang="it-IT" sz="2200" b="1" dirty="0" smtClean="0">
                <a:latin typeface="+mn-lt"/>
              </a:rPr>
              <a:t>LE </a:t>
            </a:r>
            <a:r>
              <a:rPr lang="it-IT" sz="2200" b="1" dirty="0">
                <a:latin typeface="+mn-lt"/>
              </a:rPr>
              <a:t>SPESE DI </a:t>
            </a:r>
            <a:r>
              <a:rPr lang="it-IT" sz="2200" b="1" dirty="0" smtClean="0">
                <a:latin typeface="+mn-lt"/>
              </a:rPr>
              <a:t>FUNZIONAMENTO</a:t>
            </a:r>
            <a:endParaRPr lang="it-IT" sz="1800" dirty="0">
              <a:latin typeface="+mn-lt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951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37" y="692696"/>
            <a:ext cx="8229600" cy="79208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1600" b="1" dirty="0" smtClean="0"/>
              <a:t>QUANTO CONTRIBUISCE LA CCIAA DI VERONA</a:t>
            </a:r>
            <a:br>
              <a:rPr lang="it-IT" sz="1600" b="1" dirty="0" smtClean="0"/>
            </a:br>
            <a:r>
              <a:rPr lang="it-IT" sz="2400" b="1" cap="small" dirty="0" smtClean="0"/>
              <a:t>Oneri </a:t>
            </a:r>
            <a:r>
              <a:rPr lang="it-IT" sz="2400" b="1" cap="small" dirty="0"/>
              <a:t>fiscali/Versamenti allo Stato e Quote associative</a:t>
            </a:r>
            <a:endParaRPr lang="it-IT" sz="1600" b="1" cap="small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001350"/>
              </p:ext>
            </p:extLst>
          </p:nvPr>
        </p:nvGraphicFramePr>
        <p:xfrm>
          <a:off x="467544" y="1628800"/>
          <a:ext cx="8280920" cy="4824537"/>
        </p:xfrm>
        <a:graphic>
          <a:graphicData uri="http://schemas.openxmlformats.org/drawingml/2006/table">
            <a:tbl>
              <a:tblPr/>
              <a:tblGrid>
                <a:gridCol w="4698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90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2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3923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A) ONERI FISCALI E VERSAMENTI ALLO STATO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Versamenti allo Stato ai sensi  dell'art. 1 c. 594 L. 160/2019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594.491,57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versamenti allo Stato per contingentamento della spesa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594.491,57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296.603,00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IRES (COMPRESA IMPOSTA SOSTITUTIVA)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1.027.195,00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355.761,00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87.045,00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ALTRE IMPOSTE E TASSE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20.070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Oneri fiscali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1.786.764,00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VERSAMENTI ALLO STATO E ONERI FISCALI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2.381.165,57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3923">
                <a:tc gridSpan="2">
                  <a:txBody>
                    <a:bodyPr/>
                    <a:lstStyle/>
                    <a:p>
                      <a:pPr marL="72000"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B) QUOTE ASSOCIATIVE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Partecipazione fondo perequativo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327.114,59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Quote associative all'Unione regionale e all'Eurosportello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362.950,00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Contributo ordinario Unioncamere nazionale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277.626,29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Quota consortile Infocamere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46.347,80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QUOTE ASSOCIATIVE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1.014.038,68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A) +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3.395.204,25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43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1600" b="1" dirty="0">
                <a:latin typeface="+mn-lt"/>
              </a:rPr>
              <a:t>I DETTAGLI DELLE VOCI DI SPESA</a:t>
            </a:r>
            <a:br>
              <a:rPr lang="it-IT" sz="1600" b="1" dirty="0">
                <a:latin typeface="+mn-lt"/>
              </a:rPr>
            </a:br>
            <a:r>
              <a:rPr lang="it-IT" sz="2200" b="1" dirty="0" smtClean="0">
                <a:latin typeface="+mn-lt"/>
              </a:rPr>
              <a:t>GLI INTERVENTI ECONOMICI (6.578.923)</a:t>
            </a:r>
            <a:endParaRPr lang="it-IT" sz="1800" dirty="0">
              <a:latin typeface="+mn-lt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155543"/>
              </p:ext>
            </p:extLst>
          </p:nvPr>
        </p:nvGraphicFramePr>
        <p:xfrm>
          <a:off x="509129" y="141277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Grafic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89400"/>
              </p:ext>
            </p:extLst>
          </p:nvPr>
        </p:nvGraphicFramePr>
        <p:xfrm>
          <a:off x="179512" y="1628800"/>
          <a:ext cx="8784976" cy="4914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456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129" y="692696"/>
            <a:ext cx="8229600" cy="576064"/>
          </a:xfrm>
          <a:solidFill>
            <a:srgbClr val="FF99FF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DAL 2020, INTERVENTI SUL TERRITORIO PER  OLTRE 25  MILIONI</a:t>
            </a:r>
            <a:endParaRPr lang="it-IT" sz="2000" dirty="0">
              <a:latin typeface="+mn-lt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045597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176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128" y="548680"/>
            <a:ext cx="8229600" cy="792088"/>
          </a:xfrm>
          <a:solidFill>
            <a:srgbClr val="FF9933"/>
          </a:solidFill>
        </p:spPr>
        <p:txBody>
          <a:bodyPr>
            <a:normAutofit fontScale="90000"/>
          </a:bodyPr>
          <a:lstStyle/>
          <a:p>
            <a:r>
              <a:rPr lang="it-IT" sz="1600" b="1" dirty="0"/>
              <a:t/>
            </a:r>
            <a:br>
              <a:rPr lang="it-IT" sz="1600" b="1" dirty="0"/>
            </a:br>
            <a:r>
              <a:rPr lang="it-IT" sz="1800" b="1" cap="all" dirty="0" smtClean="0"/>
              <a:t>LO STORICO DEGLI </a:t>
            </a:r>
            <a:r>
              <a:rPr lang="it-IT" sz="1800" b="1" cap="all" dirty="0"/>
              <a:t>INTERVENTI A FAVORE DELL’ECONOMIA DAL 2012 </a:t>
            </a:r>
            <a:r>
              <a:rPr lang="it-IT" sz="1800" b="1" cap="all" dirty="0" smtClean="0"/>
              <a:t>AD OGGI</a:t>
            </a:r>
            <a:br>
              <a:rPr lang="it-IT" sz="1800" b="1" cap="all" dirty="0" smtClean="0"/>
            </a:br>
            <a:r>
              <a:rPr lang="it-IT" sz="3100" b="1" cap="all" dirty="0" smtClean="0"/>
              <a:t>QUASI 90</a:t>
            </a:r>
            <a:r>
              <a:rPr lang="it-IT" sz="3100" b="1" dirty="0" smtClean="0"/>
              <a:t> MILIONI IN 12 ANNI</a:t>
            </a:r>
            <a:r>
              <a:rPr lang="it-IT" sz="3100" dirty="0"/>
              <a:t/>
            </a:r>
            <a:br>
              <a:rPr lang="it-IT" sz="3100" dirty="0"/>
            </a:br>
            <a:endParaRPr lang="it-IT" sz="22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886170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00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9208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1600" b="1" dirty="0"/>
              <a:t/>
            </a:r>
            <a:br>
              <a:rPr lang="it-IT" sz="1600" b="1" dirty="0"/>
            </a:br>
            <a:r>
              <a:rPr lang="it-IT" sz="1800" b="1" cap="all" dirty="0"/>
              <a:t>I «BANDI» </a:t>
            </a:r>
            <a:r>
              <a:rPr lang="it-IT" sz="1800" b="1" cap="all" dirty="0" smtClean="0"/>
              <a:t>DAL 2017</a:t>
            </a:r>
            <a:r>
              <a:rPr lang="it-IT" sz="1800" b="1" cap="all" dirty="0"/>
              <a:t/>
            </a:r>
            <a:br>
              <a:rPr lang="it-IT" sz="1800" b="1" cap="all" dirty="0"/>
            </a:br>
            <a:r>
              <a:rPr lang="it-IT" sz="3100" b="1" dirty="0" smtClean="0"/>
              <a:t>QUANTI ABBIAMO PAGATO…</a:t>
            </a:r>
            <a:endParaRPr lang="it-IT" sz="31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860481"/>
              </p:ext>
            </p:extLst>
          </p:nvPr>
        </p:nvGraphicFramePr>
        <p:xfrm>
          <a:off x="539552" y="1340768"/>
          <a:ext cx="8208912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276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9208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1600" b="1" dirty="0"/>
              <a:t/>
            </a:r>
            <a:br>
              <a:rPr lang="it-IT" sz="1600" b="1" dirty="0"/>
            </a:br>
            <a:r>
              <a:rPr lang="it-IT" sz="1800" b="1" cap="all" dirty="0"/>
              <a:t>I «BANDI» </a:t>
            </a:r>
            <a:r>
              <a:rPr lang="it-IT" sz="1800" b="1" cap="all" dirty="0" smtClean="0"/>
              <a:t>DAL 2017</a:t>
            </a:r>
            <a:br>
              <a:rPr lang="it-IT" sz="1800" b="1" cap="all" dirty="0" smtClean="0"/>
            </a:br>
            <a:r>
              <a:rPr lang="it-IT" sz="3100" b="1" cap="all" dirty="0" smtClean="0"/>
              <a:t>…</a:t>
            </a:r>
            <a:r>
              <a:rPr lang="it-IT" sz="3100" b="1" dirty="0" smtClean="0"/>
              <a:t>QUANTO ABBIAMO PAGATO</a:t>
            </a:r>
            <a:endParaRPr lang="it-IT" sz="31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011486"/>
              </p:ext>
            </p:extLst>
          </p:nvPr>
        </p:nvGraphicFramePr>
        <p:xfrm>
          <a:off x="539552" y="1340768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661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40"/>
            <a:ext cx="8229600" cy="792128"/>
          </a:xfrm>
          <a:solidFill>
            <a:srgbClr val="00B0F0"/>
          </a:solidFill>
        </p:spPr>
        <p:txBody>
          <a:bodyPr anchor="b">
            <a:norm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COME SI «MUOVONO</a:t>
            </a:r>
            <a:r>
              <a:rPr lang="it-IT" sz="1600" b="1" dirty="0">
                <a:solidFill>
                  <a:schemeClr val="bg1"/>
                </a:solidFill>
              </a:rPr>
              <a:t>» LE IMPRESE</a:t>
            </a:r>
            <a:r>
              <a:rPr lang="it-IT" sz="1600" b="1" dirty="0"/>
              <a:t/>
            </a:r>
            <a:br>
              <a:rPr lang="it-IT" sz="1600" b="1" dirty="0"/>
            </a:br>
            <a:r>
              <a:rPr lang="it-IT" sz="2400" b="1" dirty="0" smtClean="0">
                <a:solidFill>
                  <a:schemeClr val="bg1"/>
                </a:solidFill>
              </a:rPr>
              <a:t>CON LE CANCELLAZIONI D’UFFICIO SI SCENDE SOTTO 94.000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19</a:t>
            </a:fld>
            <a:endParaRPr lang="it-IT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38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Segnaposto contenuto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8565261"/>
              </p:ext>
            </p:extLst>
          </p:nvPr>
        </p:nvGraphicFramePr>
        <p:xfrm>
          <a:off x="1547664" y="1412776"/>
          <a:ext cx="6336704" cy="22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197952"/>
              </p:ext>
            </p:extLst>
          </p:nvPr>
        </p:nvGraphicFramePr>
        <p:xfrm>
          <a:off x="107504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Segnaposto contenuto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1591776"/>
              </p:ext>
            </p:extLst>
          </p:nvPr>
        </p:nvGraphicFramePr>
        <p:xfrm>
          <a:off x="4860032" y="3789040"/>
          <a:ext cx="4182616" cy="280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834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solidFill>
                  <a:srgbClr val="FF0000"/>
                </a:solidFill>
                <a:latin typeface="+mn-lt"/>
              </a:rPr>
              <a:t>CONFRONTO </a:t>
            </a:r>
            <a:r>
              <a:rPr lang="it-IT" sz="1600" b="1" dirty="0">
                <a:solidFill>
                  <a:srgbClr val="FF0000"/>
                </a:solidFill>
                <a:latin typeface="+mn-lt"/>
              </a:rPr>
              <a:t>TRA DISAVANZO A </a:t>
            </a:r>
            <a:r>
              <a:rPr lang="it-IT" sz="1600" b="1" dirty="0" smtClean="0">
                <a:solidFill>
                  <a:srgbClr val="FF0000"/>
                </a:solidFill>
                <a:latin typeface="+mn-lt"/>
              </a:rPr>
              <a:t>PREVENTIVO E AVANZO D’ESERCIZIO A CONSUNTIVO</a:t>
            </a:r>
            <a:br>
              <a:rPr lang="it-IT" sz="1600" b="1" dirty="0" smtClean="0">
                <a:solidFill>
                  <a:srgbClr val="FF0000"/>
                </a:solidFill>
                <a:latin typeface="+mn-lt"/>
              </a:rPr>
            </a:br>
            <a:r>
              <a:rPr lang="it-IT" sz="1600" b="1" dirty="0" smtClean="0">
                <a:solidFill>
                  <a:srgbClr val="FF0000"/>
                </a:solidFill>
                <a:latin typeface="+mn-lt"/>
              </a:rPr>
              <a:t>A CONTI FATTI, MOLTO MEGLIO DEL PREVISTO</a:t>
            </a:r>
            <a:endParaRPr lang="it-IT" sz="1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4907"/>
              </p:ext>
            </p:extLst>
          </p:nvPr>
        </p:nvGraphicFramePr>
        <p:xfrm>
          <a:off x="466327" y="1340768"/>
          <a:ext cx="8514007" cy="5328594"/>
        </p:xfrm>
        <a:graphic>
          <a:graphicData uri="http://schemas.openxmlformats.org/drawingml/2006/table">
            <a:tbl>
              <a:tblPr/>
              <a:tblGrid>
                <a:gridCol w="34431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9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8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96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6637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3071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Avanzo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d'esercizio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Avanzo a consuntivo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4.811.690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Disavanzo previsto in fase di aggiornamento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-5.854.646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 disavanzo rispetto aggiornamento del Preventivo annuale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10.666.336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883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Formazione dell’avanzo (rispetto all’aggiornamento)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 disavanzo di parte corrente (A)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4.065.935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88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cui: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6061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MAGGIORI PROVENTI(A1)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1.802.203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Diritto annuale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869.000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Diritti di segreteria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771.822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Altri proventi ist.li e comm.li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161.381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6061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(A2)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-2.263.732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Personale (A2.1)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-322.358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funzionamento (A2.2)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-682.241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per Interventi promozionali (A2.3)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-1.413.285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Maggiori accantonamenti (A2.4)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154.153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3183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Arrotondamenti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gestione finanziaria (B) 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53.322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gestione straordinaria (C) 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6.634.002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Rettifiche di valore attività finanziarie (svalutazioni partecipazioni) (D) (T</a:t>
                      </a:r>
                      <a:r>
                        <a:rPr lang="it-IT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i)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-86.922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Arrotondamenti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307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 MINOR DISAVANZO</a:t>
                      </a:r>
                    </a:p>
                  </a:txBody>
                  <a:tcPr marL="6075" marR="6075" marT="60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10.666.336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58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129" y="548680"/>
            <a:ext cx="8229600" cy="1296144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600" dirty="0">
                <a:solidFill>
                  <a:srgbClr val="FFFF00"/>
                </a:solidFill>
              </a:rPr>
              <a:t>LE IMMOBILIZZAZIONI NEL PERIODO </a:t>
            </a:r>
            <a:r>
              <a:rPr lang="en-US" sz="1600" dirty="0" smtClean="0">
                <a:solidFill>
                  <a:srgbClr val="FFFF00"/>
                </a:solidFill>
              </a:rPr>
              <a:t>2016÷2023</a:t>
            </a:r>
            <a:r>
              <a:rPr lang="en-US" sz="1400" dirty="0" smtClean="0">
                <a:solidFill>
                  <a:srgbClr val="FFFF00"/>
                </a:solidFill>
              </a:rPr>
              <a:t/>
            </a:r>
            <a:br>
              <a:rPr lang="en-US" sz="1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DAL 2020, INVESTITI OLTRE 18,3 MILIONI 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NEL SISTEMA DELLE AZIENDE PARTECIPATE</a:t>
            </a:r>
            <a:r>
              <a:rPr lang="en-US" sz="2400" dirty="0"/>
              <a:t/>
            </a:r>
            <a:br>
              <a:rPr lang="en-US" sz="2400" dirty="0"/>
            </a:b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20</a:t>
            </a:fld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336834"/>
              </p:ext>
            </p:extLst>
          </p:nvPr>
        </p:nvGraphicFramePr>
        <p:xfrm>
          <a:off x="467544" y="1844824"/>
          <a:ext cx="8280920" cy="4669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721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499176" cy="504056"/>
          </a:xfrm>
        </p:spPr>
        <p:txBody>
          <a:bodyPr>
            <a:normAutofit fontScale="90000"/>
          </a:bodyPr>
          <a:lstStyle/>
          <a:p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r>
              <a:rPr lang="it-IT" sz="1800" b="1" dirty="0">
                <a:latin typeface="+mn-lt"/>
              </a:rPr>
              <a:t>I RISULTATI D’ESERCIZIO DAL </a:t>
            </a:r>
            <a:r>
              <a:rPr lang="it-IT" sz="1800" b="1" dirty="0" smtClean="0">
                <a:latin typeface="+mn-lt"/>
              </a:rPr>
              <a:t>2017</a:t>
            </a:r>
            <a:br>
              <a:rPr lang="it-IT" sz="18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IL CONFRONTO DEGLI ULTIMI 7 BILANCI</a:t>
            </a:r>
            <a:r>
              <a:rPr lang="it-IT" sz="1800" b="1" dirty="0">
                <a:latin typeface="+mn-lt"/>
              </a:rPr>
              <a:t/>
            </a:r>
            <a:br>
              <a:rPr lang="it-IT" sz="1800" b="1" dirty="0">
                <a:latin typeface="+mn-lt"/>
              </a:rPr>
            </a:br>
            <a:endParaRPr lang="it-IT" sz="1800" b="1" dirty="0">
              <a:latin typeface="+mn-lt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50204"/>
              </p:ext>
            </p:extLst>
          </p:nvPr>
        </p:nvGraphicFramePr>
        <p:xfrm>
          <a:off x="395536" y="1340768"/>
          <a:ext cx="8147246" cy="5003958"/>
        </p:xfrm>
        <a:graphic>
          <a:graphicData uri="http://schemas.openxmlformats.org/drawingml/2006/table">
            <a:tbl>
              <a:tblPr/>
              <a:tblGrid>
                <a:gridCol w="2328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0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2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12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12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12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12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12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2017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2018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2019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2020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2021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2022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574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Proventi correnti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16.242.768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18.348.751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17.599.359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17.151.909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18.400.154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17.690.573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19.031.504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9574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Oneri correnti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15.210.029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18.930.946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19.222.353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20.335.276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19.612.228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19.769.290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21.528.401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574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it-IT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della gestione corrente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1.032.739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-582.195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-1.622.994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-3.183.368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-1.212.074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defTabSz="914400" rtl="0" eaLnBrk="1" fontAlgn="ctr" latinLnBrk="0" hangingPunct="1"/>
                      <a:r>
                        <a:rPr lang="it-IT" sz="10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-2.078.717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defTabSz="914400" rtl="0" eaLnBrk="1" fontAlgn="ctr" latinLnBrk="0" hangingPunct="1"/>
                      <a:r>
                        <a:rPr lang="it-IT" sz="10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it-IT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2.496.898</a:t>
                      </a:r>
                      <a:endParaRPr lang="it-IT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6568">
                <a:tc>
                  <a:txBody>
                    <a:bodyPr/>
                    <a:lstStyle/>
                    <a:p>
                      <a:pPr marL="72000" algn="l" rtl="0" fontAlgn="ctr"/>
                      <a:r>
                        <a:rPr lang="it-IT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della gestione finanziaria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611.538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649.375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758.715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1.746.169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297.900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522.327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697.409</a:t>
                      </a:r>
                      <a:endParaRPr lang="it-IT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574">
                <a:tc>
                  <a:txBody>
                    <a:bodyPr/>
                    <a:lstStyle/>
                    <a:p>
                      <a:pPr marL="72000" algn="l" rtl="0" fontAlgn="ctr"/>
                      <a:r>
                        <a:rPr lang="it-IT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gestione straordinaria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1.289.020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485.434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439.332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115.968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963.941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2.230.605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6.698.100</a:t>
                      </a:r>
                      <a:endParaRPr lang="it-IT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574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it-IT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Differenza rettifiche di valore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-26.923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-6.909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-6.831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-2.456.687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-169.497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-13.361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-86.922</a:t>
                      </a:r>
                      <a:endParaRPr lang="it-IT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95424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Avanzo/Disavanzo economico d’esercizio </a:t>
                      </a:r>
                    </a:p>
                  </a:txBody>
                  <a:tcPr marL="7974" marR="7974" marT="797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2.906.374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545.705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-431.779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-3.777.918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-119.730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660.854</a:t>
                      </a: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ctr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4.811.690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26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sz="1600" b="1" dirty="0" smtClean="0"/>
              <a:t>I RISULTATI DELLE GESTIONI 2022÷2023 A CONFRONTO</a:t>
            </a:r>
            <a:br>
              <a:rPr lang="it-IT" sz="1600" b="1" dirty="0" smtClean="0"/>
            </a:br>
            <a:r>
              <a:rPr lang="it-IT" sz="2400" b="1" dirty="0" smtClean="0"/>
              <a:t>IL 2023 CHIUDE MEGLIO DEL 2022</a:t>
            </a:r>
            <a:endParaRPr lang="it-IT" sz="16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819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208433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239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r>
              <a:rPr lang="it-IT" sz="1800" b="1" dirty="0">
                <a:latin typeface="+mn-lt"/>
              </a:rPr>
              <a:t>IL RISULTATO D’ESERCIZIO E IL FONDO CASSA DAL </a:t>
            </a:r>
            <a:r>
              <a:rPr lang="it-IT" sz="1800" b="1" dirty="0" smtClean="0">
                <a:latin typeface="+mn-lt"/>
              </a:rPr>
              <a:t>2014</a:t>
            </a:r>
            <a:br>
              <a:rPr lang="it-IT" sz="1800" b="1" dirty="0" smtClean="0">
                <a:latin typeface="+mn-lt"/>
              </a:rPr>
            </a:br>
            <a:r>
              <a:rPr lang="it-IT" sz="3100" b="1" dirty="0" smtClean="0">
                <a:latin typeface="+mn-lt"/>
              </a:rPr>
              <a:t>LE VARIAZIONI NEGLI ULTIMI 10 BILANCI</a:t>
            </a:r>
            <a:r>
              <a:rPr lang="it-IT" sz="1800" b="1" dirty="0" smtClean="0">
                <a:latin typeface="+mn-lt"/>
              </a:rPr>
              <a:t/>
            </a:r>
            <a:br>
              <a:rPr lang="it-IT" sz="1800" b="1" dirty="0" smtClean="0">
                <a:latin typeface="+mn-lt"/>
              </a:rPr>
            </a:br>
            <a:endParaRPr lang="it-IT" sz="1800" b="1" dirty="0">
              <a:latin typeface="+mn-lt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CA81D08-92DE-EE99-AC8A-B92976CC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62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262832"/>
              </p:ext>
            </p:extLst>
          </p:nvPr>
        </p:nvGraphicFramePr>
        <p:xfrm>
          <a:off x="467544" y="1502265"/>
          <a:ext cx="8229600" cy="53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35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1600" b="1" dirty="0">
                <a:latin typeface="+mn-lt"/>
              </a:rPr>
              <a:t>COME CI </a:t>
            </a:r>
            <a:r>
              <a:rPr lang="it-IT" sz="1600" b="1" dirty="0" smtClean="0">
                <a:latin typeface="+mn-lt"/>
              </a:rPr>
              <a:t>FINANZIAMO</a:t>
            </a:r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r>
              <a:rPr lang="it-IT" sz="2400" b="1" dirty="0">
                <a:latin typeface="+mn-lt"/>
              </a:rPr>
              <a:t>QUASI IL 70% CON IL DIRITTO ANNUALE</a:t>
            </a:r>
            <a:endParaRPr lang="it-IT" sz="2400" dirty="0"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212229"/>
              </p:ext>
            </p:extLst>
          </p:nvPr>
        </p:nvGraphicFramePr>
        <p:xfrm>
          <a:off x="457200" y="1161195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4022E23-9B40-34FF-F403-D59CA6C31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885020"/>
              </p:ext>
            </p:extLst>
          </p:nvPr>
        </p:nvGraphicFramePr>
        <p:xfrm>
          <a:off x="251520" y="1844823"/>
          <a:ext cx="8496944" cy="4626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896" y="620688"/>
            <a:ext cx="8291264" cy="1080120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1800" b="1" dirty="0" smtClean="0">
                <a:latin typeface="+mn-lt"/>
              </a:rPr>
              <a:t>COME CI FINANZIAMO</a:t>
            </a:r>
            <a:br>
              <a:rPr lang="it-IT" sz="1800" b="1" dirty="0" smtClean="0">
                <a:latin typeface="+mn-lt"/>
              </a:rPr>
            </a:br>
            <a:r>
              <a:rPr lang="it-IT" sz="2200" b="1" dirty="0" smtClean="0">
                <a:latin typeface="+mn-lt"/>
              </a:rPr>
              <a:t> SI RIDUCE NEL 2023 IL VALORE % DEL DIRITTO ANNUALE….</a:t>
            </a:r>
            <a:endParaRPr lang="it-IT" sz="2200" b="1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EDAE784-5000-ADB0-D38D-19BF565D8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928643"/>
              </p:ext>
            </p:extLst>
          </p:nvPr>
        </p:nvGraphicFramePr>
        <p:xfrm>
          <a:off x="683568" y="1844824"/>
          <a:ext cx="80032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896" y="620688"/>
            <a:ext cx="8126560" cy="1080120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1800" b="1" dirty="0" smtClean="0">
                <a:latin typeface="+mn-lt"/>
              </a:rPr>
              <a:t>COME </a:t>
            </a:r>
            <a:r>
              <a:rPr lang="it-IT" sz="1800" b="1" dirty="0">
                <a:latin typeface="+mn-lt"/>
              </a:rPr>
              <a:t>CI </a:t>
            </a:r>
            <a:r>
              <a:rPr lang="it-IT" sz="1800" b="1" dirty="0" smtClean="0">
                <a:latin typeface="+mn-lt"/>
              </a:rPr>
              <a:t>FINANZIAMO</a:t>
            </a:r>
            <a:br>
              <a:rPr lang="it-IT" sz="18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… </a:t>
            </a:r>
            <a:r>
              <a:rPr lang="it-IT" sz="2200" b="1" dirty="0" smtClean="0">
                <a:latin typeface="+mn-lt"/>
              </a:rPr>
              <a:t> MA CRESCE L’INCASSO, IL PIÙ ALTO DAL 2017</a:t>
            </a:r>
            <a:endParaRPr lang="it-IT" sz="2200" b="1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EDAE784-5000-ADB0-D38D-19BF565D8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37048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939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200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sz="1800" b="1" dirty="0">
                <a:solidFill>
                  <a:schemeClr val="bg1"/>
                </a:solidFill>
                <a:latin typeface="+mn-lt"/>
              </a:rPr>
              <a:t>COME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</a:rPr>
              <a:t>SPENDIAMO</a:t>
            </a:r>
            <a:r>
              <a:rPr lang="it-IT" sz="1800" b="1" dirty="0">
                <a:solidFill>
                  <a:schemeClr val="bg1"/>
                </a:solidFill>
                <a:latin typeface="+mn-lt"/>
              </a:rPr>
              <a:t/>
            </a:r>
            <a:br>
              <a:rPr lang="it-IT" sz="1800" b="1" dirty="0">
                <a:solidFill>
                  <a:schemeClr val="bg1"/>
                </a:solidFill>
                <a:latin typeface="+mn-lt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800" b="1" dirty="0">
                <a:solidFill>
                  <a:schemeClr val="bg1"/>
                </a:solidFill>
                <a:latin typeface="+mn-lt"/>
              </a:rPr>
              <a:t>IL 32% SONO INTERVENTI ECONOMICI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B0C84FB-069D-B44E-2A6C-7C5E2F33E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" y="-3711"/>
            <a:ext cx="1832051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7110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9595</TotalTime>
  <Words>751</Words>
  <Application>Microsoft Office PowerPoint</Application>
  <PresentationFormat>Presentazione su schermo (4:3)</PresentationFormat>
  <Paragraphs>398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BILANCIO D’ESERCIZIO 2023</vt:lpstr>
      <vt:lpstr>CONFRONTO TRA DISAVANZO A PREVENTIVO E AVANZO D’ESERCIZIO A CONSUNTIVO A CONTI FATTI, MOLTO MEGLIO DEL PREVISTO</vt:lpstr>
      <vt:lpstr> I RISULTATI D’ESERCIZIO DAL 2017 IL CONFRONTO DEGLI ULTIMI 7 BILANCI </vt:lpstr>
      <vt:lpstr>I RISULTATI DELLE GESTIONI 2022÷2023 A CONFRONTO IL 2023 CHIUDE MEGLIO DEL 2022</vt:lpstr>
      <vt:lpstr> IL RISULTATO D’ESERCIZIO E IL FONDO CASSA DAL 2014 LE VARIAZIONI NEGLI ULTIMI 10 BILANCI </vt:lpstr>
      <vt:lpstr>COME CI FINANZIAMO QUASI IL 70% CON IL DIRITTO ANNUALE</vt:lpstr>
      <vt:lpstr>COME CI FINANZIAMO  SI RIDUCE NEL 2023 IL VALORE % DEL DIRITTO ANNUALE….</vt:lpstr>
      <vt:lpstr>COME CI FINANZIAMO …  MA CRESCE L’INCASSO, IL PIÙ ALTO DAL 2017</vt:lpstr>
      <vt:lpstr>COME SPENDIAMO  IL 32% SONO INTERVENTI ECONOMICI</vt:lpstr>
      <vt:lpstr>COME SPENDIAMO  LE DIFFERENZE TRA 2022 E 2023: AUMENTANO GLI INTERVENTI ECONOMICI</vt:lpstr>
      <vt:lpstr>I DETTAGLI DELLE VOCI DI SPESA LE SPESE PER IL PERSONALE </vt:lpstr>
      <vt:lpstr>I DETTAGLI DELLE VOCI DI SPESA LE SPESE DI FUNZIONAMENTO</vt:lpstr>
      <vt:lpstr>QUANTO CONTRIBUISCE LA CCIAA DI VERONA Oneri fiscali/Versamenti allo Stato e Quote associative</vt:lpstr>
      <vt:lpstr>I DETTAGLI DELLE VOCI DI SPESA GLI INTERVENTI ECONOMICI (6.578.923)</vt:lpstr>
      <vt:lpstr>DAL 2020, INTERVENTI SUL TERRITORIO PER  OLTRE 25  MILIONI</vt:lpstr>
      <vt:lpstr> LO STORICO DEGLI INTERVENTI A FAVORE DELL’ECONOMIA DAL 2012 AD OGGI QUASI 90 MILIONI IN 12 ANNI </vt:lpstr>
      <vt:lpstr> I «BANDI» DAL 2017 QUANTI ABBIAMO PAGATO…</vt:lpstr>
      <vt:lpstr> I «BANDI» DAL 2017 …QUANTO ABBIAMO PAGATO</vt:lpstr>
      <vt:lpstr>COME SI «MUOVONO» LE IMPRESE CON LE CANCELLAZIONI D’UFFICIO SI SCENDE SOTTO 94.000</vt:lpstr>
      <vt:lpstr> LE IMMOBILIZZAZIONI NEL PERIODO 2016÷2023 DAL 2020, INVESTITI OLTRE 18,3 MILIONI  NEL SISTEMA DELLE AZIENDE PARTECIPATE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dibenedetto</dc:creator>
  <cp:lastModifiedBy>Gisella Dibenedetto</cp:lastModifiedBy>
  <cp:revision>548</cp:revision>
  <cp:lastPrinted>2023-03-28T06:36:12Z</cp:lastPrinted>
  <dcterms:created xsi:type="dcterms:W3CDTF">2012-05-22T09:59:18Z</dcterms:created>
  <dcterms:modified xsi:type="dcterms:W3CDTF">2024-05-13T10:21:26Z</dcterms:modified>
</cp:coreProperties>
</file>