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8" r:id="rId2"/>
    <p:sldId id="269" r:id="rId3"/>
    <p:sldId id="257" r:id="rId4"/>
    <p:sldId id="301" r:id="rId5"/>
    <p:sldId id="280" r:id="rId6"/>
    <p:sldId id="258" r:id="rId7"/>
    <p:sldId id="259" r:id="rId8"/>
    <p:sldId id="260" r:id="rId9"/>
    <p:sldId id="261" r:id="rId10"/>
    <p:sldId id="262" r:id="rId11"/>
    <p:sldId id="264" r:id="rId12"/>
    <p:sldId id="289" r:id="rId13"/>
    <p:sldId id="272" r:id="rId14"/>
    <p:sldId id="307" r:id="rId15"/>
    <p:sldId id="304" r:id="rId16"/>
    <p:sldId id="305" r:id="rId17"/>
    <p:sldId id="306" r:id="rId18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3399FF"/>
    <a:srgbClr val="FF99FF"/>
    <a:srgbClr val="99CCFF"/>
    <a:srgbClr val="FF9933"/>
    <a:srgbClr val="FF0000"/>
    <a:srgbClr val="FFFFCC"/>
    <a:srgbClr val="FCD4E9"/>
    <a:srgbClr val="FEEB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17" autoAdjust="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8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9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0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1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2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3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4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5.xlsx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benedetto\Documents\Documents\Consuntivi\Bilancio%20d'esercizio%202020\Grafici%20per%20Consiglio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5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6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7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7169934244612107"/>
          <c:y val="3.9660194477946595E-2"/>
          <c:w val="0.53446068209293396"/>
          <c:h val="0.84960091621130585"/>
        </c:manualLayout>
      </c:layout>
      <c:bar3DChart>
        <c:barDir val="bar"/>
        <c:grouping val="clustered"/>
        <c:varyColors val="0"/>
        <c:ser>
          <c:idx val="0"/>
          <c:order val="0"/>
          <c:tx>
            <c:v>2020</c:v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6.820199010361171E-3"/>
                  <c:y val="-2.0873786567340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59952623127029E-2"/>
                  <c:y val="-2.0873786567340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095955781585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1840884505769169E-3"/>
                  <c:y val="2.0873786567340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Foglio3!$A$2:$A$6</c:f>
              <c:strCache>
                <c:ptCount val="5"/>
                <c:pt idx="0">
                  <c:v>AVANZO/DISAVANZO ECONOMICO DELL'ESERCIZIO</c:v>
                </c:pt>
                <c:pt idx="1">
                  <c:v>Differenza Rettifiche attività finanziarie</c:v>
                </c:pt>
                <c:pt idx="2">
                  <c:v>Risultato gestione straordinaria</c:v>
                </c:pt>
                <c:pt idx="3">
                  <c:v>Risultato gestione finanziaria</c:v>
                </c:pt>
                <c:pt idx="4">
                  <c:v>Risultato gestione corrente</c:v>
                </c:pt>
              </c:strCache>
            </c:strRef>
          </c:cat>
          <c:val>
            <c:numRef>
              <c:f>Foglio3!$B$2:$B$6</c:f>
              <c:numCache>
                <c:formatCode>_(* #,##0.00_);_(* \(#,##0.00\);_(* "-"??_);_(@_)</c:formatCode>
                <c:ptCount val="5"/>
                <c:pt idx="0">
                  <c:v>-3777918</c:v>
                </c:pt>
                <c:pt idx="1">
                  <c:v>-2456687</c:v>
                </c:pt>
                <c:pt idx="2">
                  <c:v>115968</c:v>
                </c:pt>
                <c:pt idx="3">
                  <c:v>1746169</c:v>
                </c:pt>
                <c:pt idx="4">
                  <c:v>-3183368</c:v>
                </c:pt>
              </c:numCache>
            </c:numRef>
          </c:val>
        </c:ser>
        <c:ser>
          <c:idx val="1"/>
          <c:order val="1"/>
          <c:tx>
            <c:v>2021</c:v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45421127043739834"/>
                  <c:y val="1.043689328367015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46921512829303208"/>
                  <c:y val="-2.087378656734031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68881840497860991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74747026916490744"/>
                  <c:y val="1.461165059713825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39419519460690683"/>
                  <c:y val="-4.1747573134680626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Foglio3!$A$2:$A$6</c:f>
              <c:strCache>
                <c:ptCount val="5"/>
                <c:pt idx="0">
                  <c:v>AVANZO/DISAVANZO ECONOMICO DELL'ESERCIZIO</c:v>
                </c:pt>
                <c:pt idx="1">
                  <c:v>Differenza Rettifiche attività finanziarie</c:v>
                </c:pt>
                <c:pt idx="2">
                  <c:v>Risultato gestione straordinaria</c:v>
                </c:pt>
                <c:pt idx="3">
                  <c:v>Risultato gestione finanziaria</c:v>
                </c:pt>
                <c:pt idx="4">
                  <c:v>Risultato gestione corrente</c:v>
                </c:pt>
              </c:strCache>
            </c:strRef>
          </c:cat>
          <c:val>
            <c:numRef>
              <c:f>Foglio3!$C$2:$C$6</c:f>
              <c:numCache>
                <c:formatCode>#,##0</c:formatCode>
                <c:ptCount val="5"/>
                <c:pt idx="0">
                  <c:v>-119730</c:v>
                </c:pt>
                <c:pt idx="1">
                  <c:v>-169497</c:v>
                </c:pt>
                <c:pt idx="2">
                  <c:v>297900</c:v>
                </c:pt>
                <c:pt idx="3">
                  <c:v>963941</c:v>
                </c:pt>
                <c:pt idx="4">
                  <c:v>-1212074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5261696"/>
        <c:axId val="146563840"/>
        <c:axId val="0"/>
      </c:bar3DChart>
      <c:catAx>
        <c:axId val="255261696"/>
        <c:scaling>
          <c:orientation val="minMax"/>
        </c:scaling>
        <c:delete val="1"/>
        <c:axPos val="l"/>
        <c:majorTickMark val="out"/>
        <c:minorTickMark val="none"/>
        <c:tickLblPos val="nextTo"/>
        <c:crossAx val="146563840"/>
        <c:crosses val="autoZero"/>
        <c:auto val="1"/>
        <c:lblAlgn val="ctr"/>
        <c:lblOffset val="100"/>
        <c:noMultiLvlLbl val="0"/>
      </c:catAx>
      <c:valAx>
        <c:axId val="146563840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out"/>
        <c:minorTickMark val="none"/>
        <c:tickLblPos val="nextTo"/>
        <c:crossAx val="255261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739096402571099"/>
          <c:y val="0.94209151396752167"/>
          <c:w val="0.43196458935317766"/>
          <c:h val="5.0962445921278535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solidFill>
      <a:srgbClr val="FFFFCC"/>
    </a:solidFill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734567901234573E-2"/>
          <c:y val="0.13211945748717979"/>
          <c:w val="0.86728395061728392"/>
          <c:h val="0.84947286558803403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99FF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Foglio4!$A$59:$A$63</c:f>
              <c:strCache>
                <c:ptCount val="5"/>
                <c:pt idx="0">
                  <c:v>Prestazione di servizi</c:v>
                </c:pt>
                <c:pt idx="1">
                  <c:v>Godimento beni di terzi</c:v>
                </c:pt>
                <c:pt idx="2">
                  <c:v>Oneri diversi di gestione</c:v>
                </c:pt>
                <c:pt idx="3">
                  <c:v>Quote associative</c:v>
                </c:pt>
                <c:pt idx="4">
                  <c:v>Organi istituzionali</c:v>
                </c:pt>
              </c:strCache>
            </c:strRef>
          </c:cat>
          <c:val>
            <c:numRef>
              <c:f>Foglio4!$B$59:$B$63</c:f>
              <c:numCache>
                <c:formatCode>0.00%</c:formatCode>
                <c:ptCount val="5"/>
                <c:pt idx="0">
                  <c:v>0.31605458810284082</c:v>
                </c:pt>
                <c:pt idx="1">
                  <c:v>3.3329261646604276E-2</c:v>
                </c:pt>
                <c:pt idx="2">
                  <c:v>0.3800416992829001</c:v>
                </c:pt>
                <c:pt idx="3">
                  <c:v>0.25658406788750393</c:v>
                </c:pt>
                <c:pt idx="4">
                  <c:v>1.3990383080150924E-2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6.863481744781799E-3"/>
                  <c:y val="-2.35817905632733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9.1677771963775989E-4"/>
                  <c:y val="-0.101508402274355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5.9708317330535741E-2"/>
                  <c:y val="0.106649435109314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9412725252801247"/>
                  <c:y val="6.46658402619512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1.5037796674683126E-2"/>
                  <c:y val="3.98273491310094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5.4216189418133985E-4"/>
                  <c:y val="0.1606379226407608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1.6599037251738689E-2"/>
                  <c:y val="-3.36508425470763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1.2297935145064822E-2"/>
                  <c:y val="-3.80530772727855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8.4756776808874612E-2"/>
                  <c:y val="-5.8220606667843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Foglio3!$E$51:$E$60</c:f>
              <c:strCache>
                <c:ptCount val="10"/>
                <c:pt idx="0">
                  <c:v>INTERVENTI PER L'INTERNAZIONALIZZAZIONE</c:v>
                </c:pt>
                <c:pt idx="1">
                  <c:v>INTERVENTI PER LA COMMERCIALIZZAZIONE</c:v>
                </c:pt>
                <c:pt idx="2">
                  <c:v>CONTRIBUTI A SOSTEGNO DELLA LIQUIDITA'</c:v>
                </c:pt>
                <c:pt idx="3">
                  <c:v>BANDO REGIONALE RISTORI</c:v>
                </c:pt>
                <c:pt idx="4">
                  <c:v>ALTRI INTERVENTI</c:v>
                </c:pt>
                <c:pt idx="5">
                  <c:v>INTERVENTI PER LA DIGITALIZZAZIONE </c:v>
                </c:pt>
                <c:pt idx="6">
                  <c:v>SERVIZI ORIENTAMENTO LAVORO</c:v>
                </c:pt>
                <c:pt idx="7">
                  <c:v>FONDAZIONE ARENA</c:v>
                </c:pt>
                <c:pt idx="8">
                  <c:v>INTERVENTI PER  L'ASSISTENZA ALLO SVILUPPO DELLE IMPRESE</c:v>
                </c:pt>
                <c:pt idx="9">
                  <c:v>INTERVENTI PER IL TURISMO</c:v>
                </c:pt>
              </c:strCache>
            </c:strRef>
          </c:cat>
          <c:val>
            <c:numRef>
              <c:f>Foglio3!$F$51:$F$60</c:f>
              <c:numCache>
                <c:formatCode>_-* #,##0\ _€_-;\-* #,##0\ _€_-;_-* "-"??\ _€_-;_-@_-</c:formatCode>
                <c:ptCount val="10"/>
                <c:pt idx="0">
                  <c:v>1064718</c:v>
                </c:pt>
                <c:pt idx="1">
                  <c:v>391403.35</c:v>
                </c:pt>
                <c:pt idx="2">
                  <c:v>1800000</c:v>
                </c:pt>
                <c:pt idx="3">
                  <c:v>200000</c:v>
                </c:pt>
                <c:pt idx="4">
                  <c:v>169883.13</c:v>
                </c:pt>
                <c:pt idx="5">
                  <c:v>991963.06</c:v>
                </c:pt>
                <c:pt idx="6">
                  <c:v>211027.61000000002</c:v>
                </c:pt>
                <c:pt idx="7">
                  <c:v>735938.92</c:v>
                </c:pt>
                <c:pt idx="8">
                  <c:v>226187.5</c:v>
                </c:pt>
                <c:pt idx="9">
                  <c:v>459713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759259259259259E-2"/>
          <c:y val="0.1538235348420493"/>
          <c:w val="0.875"/>
          <c:h val="0.8461764651579506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3.9425684296809149E-2"/>
                  <c:y val="-0.12984760820921648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7.4504890626785544E-2"/>
                  <c:y val="-0.39228682357837186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Foglio3!$A$95:$A$96</c:f>
              <c:strCache>
                <c:ptCount val="2"/>
                <c:pt idx="0">
                  <c:v>VERONAFIERE SPA</c:v>
                </c:pt>
                <c:pt idx="1">
                  <c:v>AEROPORTO VALERIO CATULLO</c:v>
                </c:pt>
              </c:strCache>
            </c:strRef>
          </c:cat>
          <c:val>
            <c:numRef>
              <c:f>Foglio3!$B$95:$B$96</c:f>
              <c:numCache>
                <c:formatCode>_(* #,##0.00_);_(* \(#,##0.00\);_(* "-"??_);_(@_)</c:formatCode>
                <c:ptCount val="2"/>
                <c:pt idx="0">
                  <c:v>5270400</c:v>
                </c:pt>
                <c:pt idx="1">
                  <c:v>6915260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4.6266404199475065E-2"/>
                  <c:y val="-3.568849492913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6358024691358028E-2"/>
                  <c:y val="4.5810205792429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8651864186297482E-2"/>
                  <c:y val="3.7572815821212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7248104403616218E-2"/>
                  <c:y val="-2.9020224304081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0452026829979587E-2"/>
                  <c:y val="3.2585484729690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9173714396811397E-2"/>
                  <c:y val="-3.3601244883324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3078521434820535E-2"/>
                  <c:y val="3.1107293994750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Foglio3!$A$88:$J$88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Foglio3!$A$89:$J$89</c:f>
              <c:numCache>
                <c:formatCode>_(* #,##0.00_);_(* \(#,##0.00\);_(* "-"??_);_(@_)</c:formatCode>
                <c:ptCount val="10"/>
                <c:pt idx="0">
                  <c:v>13692889.25</c:v>
                </c:pt>
                <c:pt idx="1">
                  <c:v>13329549.110000001</c:v>
                </c:pt>
                <c:pt idx="2" formatCode="#,##0.00">
                  <c:v>8550333.0199999996</c:v>
                </c:pt>
                <c:pt idx="3" formatCode="#,##0.00">
                  <c:v>6985491.2999999998</c:v>
                </c:pt>
                <c:pt idx="4" formatCode="#,##0.00">
                  <c:v>6098933.0899999999</c:v>
                </c:pt>
                <c:pt idx="5" formatCode="#,##0.00">
                  <c:v>2125302.0499999998</c:v>
                </c:pt>
                <c:pt idx="6" formatCode="#,##0.00">
                  <c:v>5242458.03</c:v>
                </c:pt>
                <c:pt idx="7" formatCode="#,##0.00">
                  <c:v>5365635.9400000004</c:v>
                </c:pt>
                <c:pt idx="8" formatCode="#,##0.00">
                  <c:v>6486247.96</c:v>
                </c:pt>
                <c:pt idx="9" formatCode="#,##0.00">
                  <c:v>6250834.7699999996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333312"/>
        <c:axId val="278334848"/>
      </c:lineChart>
      <c:catAx>
        <c:axId val="27833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78334848"/>
        <c:crosses val="autoZero"/>
        <c:auto val="1"/>
        <c:lblAlgn val="ctr"/>
        <c:lblOffset val="100"/>
        <c:noMultiLvlLbl val="0"/>
      </c:catAx>
      <c:valAx>
        <c:axId val="278334848"/>
        <c:scaling>
          <c:orientation val="minMax"/>
        </c:scaling>
        <c:delete val="1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278333312"/>
        <c:crosses val="autoZero"/>
        <c:crossBetween val="between"/>
      </c:valAx>
      <c:spPr>
        <a:solidFill>
          <a:schemeClr val="tx2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rgbClr val="FF99FF"/>
    </a:solidFill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N. </a:t>
            </a:r>
            <a:r>
              <a:rPr lang="en-US" sz="1400" dirty="0" err="1" smtClean="0"/>
              <a:t>Imprese</a:t>
            </a:r>
            <a:r>
              <a:rPr lang="en-US" sz="1400" dirty="0" smtClean="0"/>
              <a:t> </a:t>
            </a:r>
            <a:r>
              <a:rPr lang="en-US" sz="1400" dirty="0" err="1" smtClean="0"/>
              <a:t>registrate</a:t>
            </a:r>
            <a:r>
              <a:rPr lang="en-US" sz="1400" dirty="0" smtClean="0"/>
              <a:t> al 31.12</a:t>
            </a:r>
            <a:endParaRPr lang="en-US" sz="1400" dirty="0"/>
          </a:p>
        </c:rich>
      </c:tx>
      <c:layout>
        <c:manualLayout>
          <c:xMode val="edge"/>
          <c:yMode val="edge"/>
          <c:x val="0.4240698990022819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746281714785732E-3"/>
          <c:y val="0.13924795858850977"/>
          <c:w val="0.98141426071741034"/>
          <c:h val="0.74477216389617962"/>
        </c:manualLayout>
      </c:layout>
      <c:lineChart>
        <c:grouping val="stacked"/>
        <c:varyColors val="0"/>
        <c:ser>
          <c:idx val="0"/>
          <c:order val="0"/>
          <c:tx>
            <c:strRef>
              <c:f>Varie!$A$19</c:f>
              <c:strCache>
                <c:ptCount val="1"/>
                <c:pt idx="0">
                  <c:v>Registrate</c:v>
                </c:pt>
              </c:strCache>
            </c:strRef>
          </c:tx>
          <c:dLbls>
            <c:dLbl>
              <c:idx val="0"/>
              <c:layout>
                <c:manualLayout>
                  <c:x val="-2.6354032182886448E-2"/>
                  <c:y val="7.5457797107649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217865958699354E-2"/>
                  <c:y val="-7.545779710764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680831120935479E-2"/>
                  <c:y val="7.545779710764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381265427723866E-2"/>
                  <c:y val="5.187723551150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Varie!$B$18:$F$18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Varie!$B$19:$F$19</c:f>
              <c:numCache>
                <c:formatCode>_-* #,##0\ _€_-;\-* #,##0\ _€_-;_-* "-"??\ _€_-;_-@_-</c:formatCode>
                <c:ptCount val="5"/>
                <c:pt idx="0">
                  <c:v>96334</c:v>
                </c:pt>
                <c:pt idx="1">
                  <c:v>96514</c:v>
                </c:pt>
                <c:pt idx="2">
                  <c:v>96278</c:v>
                </c:pt>
                <c:pt idx="3">
                  <c:v>96225</c:v>
                </c:pt>
                <c:pt idx="4">
                  <c:v>96671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298048"/>
        <c:axId val="279299584"/>
      </c:lineChart>
      <c:catAx>
        <c:axId val="27929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79299584"/>
        <c:crosses val="autoZero"/>
        <c:auto val="1"/>
        <c:lblAlgn val="ctr"/>
        <c:lblOffset val="100"/>
        <c:noMultiLvlLbl val="0"/>
      </c:catAx>
      <c:valAx>
        <c:axId val="279299584"/>
        <c:scaling>
          <c:orientation val="minMax"/>
          <c:max val="98000"/>
        </c:scaling>
        <c:delete val="1"/>
        <c:axPos val="l"/>
        <c:majorGridlines/>
        <c:numFmt formatCode="_-* #,##0\ _€_-;\-* #,##0\ _€_-;_-* &quot;-&quot;??\ _€_-;_-@_-" sourceLinked="1"/>
        <c:majorTickMark val="out"/>
        <c:minorTickMark val="none"/>
        <c:tickLblPos val="nextTo"/>
        <c:crossAx val="27929804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plotVisOnly val="1"/>
    <c:dispBlanksAs val="zero"/>
    <c:showDLblsOverMax val="0"/>
  </c:chart>
  <c:spPr>
    <a:solidFill>
      <a:srgbClr val="FFCCFF"/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400"/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7774691700923452E-5"/>
          <c:y val="0.18055823939119242"/>
          <c:w val="0.9999722253082991"/>
          <c:h val="0.6982947016727139"/>
        </c:manualLayout>
      </c:layout>
      <c:lineChart>
        <c:grouping val="standard"/>
        <c:varyColors val="0"/>
        <c:ser>
          <c:idx val="0"/>
          <c:order val="0"/>
          <c:tx>
            <c:strRef>
              <c:f>Varie!$A$20</c:f>
              <c:strCache>
                <c:ptCount val="1"/>
                <c:pt idx="0">
                  <c:v>Iscrizioni</c:v>
                </c:pt>
              </c:strCache>
            </c:strRef>
          </c:tx>
          <c:dLbls>
            <c:dLbl>
              <c:idx val="0"/>
              <c:layout>
                <c:manualLayout>
                  <c:x val="-5.0818270662958354E-2"/>
                  <c:y val="-6.4525350841776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925170272982851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786200779951004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946550194987751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861030506968153E-2"/>
                  <c:y val="-7.407407407407407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5.153   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Varie!$B$18:$F$18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Varie!$B$20:$F$20</c:f>
              <c:numCache>
                <c:formatCode>_-* #,##0\ _€_-;\-* #,##0\ _€_-;_-* "-"??\ _€_-;_-@_-</c:formatCode>
                <c:ptCount val="5"/>
                <c:pt idx="0">
                  <c:v>5467</c:v>
                </c:pt>
                <c:pt idx="1">
                  <c:v>5492</c:v>
                </c:pt>
                <c:pt idx="2">
                  <c:v>5666</c:v>
                </c:pt>
                <c:pt idx="3">
                  <c:v>4713</c:v>
                </c:pt>
                <c:pt idx="4">
                  <c:v>5153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197184"/>
        <c:axId val="279198720"/>
      </c:lineChart>
      <c:catAx>
        <c:axId val="27919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79198720"/>
        <c:crosses val="autoZero"/>
        <c:auto val="1"/>
        <c:lblAlgn val="ctr"/>
        <c:lblOffset val="100"/>
        <c:noMultiLvlLbl val="0"/>
      </c:catAx>
      <c:valAx>
        <c:axId val="279198720"/>
        <c:scaling>
          <c:orientation val="minMax"/>
          <c:max val="10000"/>
          <c:min val="4000"/>
        </c:scaling>
        <c:delete val="1"/>
        <c:axPos val="l"/>
        <c:majorGridlines/>
        <c:numFmt formatCode="_-* #,##0\ _€_-;\-* #,##0\ _€_-;_-* &quot;-&quot;??\ _€_-;_-@_-" sourceLinked="1"/>
        <c:majorTickMark val="none"/>
        <c:minorTickMark val="none"/>
        <c:tickLblPos val="nextTo"/>
        <c:crossAx val="27919718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5">
        <a:lumMod val="60000"/>
        <a:lumOff val="40000"/>
      </a:schemeClr>
    </a:solidFill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8.3333333333333332E-3"/>
          <c:y val="0.17282056736243401"/>
          <c:w val="0.96111111111111114"/>
          <c:h val="0.71119977184106919"/>
        </c:manualLayout>
      </c:layout>
      <c:lineChart>
        <c:grouping val="standard"/>
        <c:varyColors val="0"/>
        <c:ser>
          <c:idx val="0"/>
          <c:order val="0"/>
          <c:tx>
            <c:strRef>
              <c:f>Varie!$A$21</c:f>
              <c:strCache>
                <c:ptCount val="1"/>
                <c:pt idx="0">
                  <c:v>Cessazioni</c:v>
                </c:pt>
              </c:strCache>
            </c:strRef>
          </c:tx>
          <c:dLbls>
            <c:dLbl>
              <c:idx val="0"/>
              <c:layout>
                <c:manualLayout>
                  <c:x val="-6.6554449924851114E-2"/>
                  <c:y val="7.9366181535384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243559939880891E-2"/>
                  <c:y val="8.3775413842906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638612481212778E-2"/>
                  <c:y val="-3.527385846017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10889984970223E-2"/>
                  <c:y val="-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409278111398931E-2"/>
                  <c:y val="-6.6138315254944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Varie!$B$18:$F$18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Varie!$B$21:$F$21</c:f>
              <c:numCache>
                <c:formatCode>_-* #,##0\ _€_-;\-* #,##0\ _€_-;_-* "-"??\ _€_-;_-@_-</c:formatCode>
                <c:ptCount val="5"/>
                <c:pt idx="0">
                  <c:v>5351</c:v>
                </c:pt>
                <c:pt idx="1">
                  <c:v>5083</c:v>
                </c:pt>
                <c:pt idx="2">
                  <c:v>5516</c:v>
                </c:pt>
                <c:pt idx="3">
                  <c:v>4712</c:v>
                </c:pt>
                <c:pt idx="4">
                  <c:v>4270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526400"/>
        <c:axId val="279528192"/>
      </c:lineChart>
      <c:catAx>
        <c:axId val="27952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it-IT"/>
          </a:p>
        </c:txPr>
        <c:crossAx val="279528192"/>
        <c:crosses val="autoZero"/>
        <c:auto val="1"/>
        <c:lblAlgn val="ctr"/>
        <c:lblOffset val="100"/>
        <c:noMultiLvlLbl val="0"/>
      </c:catAx>
      <c:valAx>
        <c:axId val="279528192"/>
        <c:scaling>
          <c:orientation val="minMax"/>
          <c:max val="10000"/>
          <c:min val="4000"/>
        </c:scaling>
        <c:delete val="1"/>
        <c:axPos val="l"/>
        <c:majorGridlines/>
        <c:numFmt formatCode="_-* #,##0\ _€_-;\-* #,##0\ _€_-;_-* &quot;-&quot;??\ _€_-;_-@_-" sourceLinked="1"/>
        <c:majorTickMark val="out"/>
        <c:minorTickMark val="none"/>
        <c:tickLblPos val="nextTo"/>
        <c:crossAx val="279526400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1"/>
    </a:solidFill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rgbClr val="CCECFF"/>
        </a:solidFill>
      </c:spPr>
    </c:sideWall>
    <c:backWall>
      <c:thickness val="0"/>
      <c:spPr>
        <a:solidFill>
          <a:srgbClr val="CCECFF"/>
        </a:solidFill>
      </c:spPr>
    </c:backWall>
    <c:plotArea>
      <c:layout>
        <c:manualLayout>
          <c:layoutTarget val="inner"/>
          <c:xMode val="edge"/>
          <c:yMode val="edge"/>
          <c:x val="9.2592592592592587E-3"/>
          <c:y val="0"/>
          <c:w val="0.8560136580149702"/>
          <c:h val="0.9518567742057453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Immobilizzazioni!$A$3</c:f>
              <c:strCache>
                <c:ptCount val="1"/>
                <c:pt idx="0">
                  <c:v>Imm.ni immateriali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Immobilizzazioni!$B$2:$G$2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Immobilizzazioni!$B$3:$G$3</c:f>
              <c:numCache>
                <c:formatCode>_(* #,##0.00_);_(* \(#,##0.00\);_(* "-"??_);_(@_)</c:formatCode>
                <c:ptCount val="6"/>
                <c:pt idx="0">
                  <c:v>81602</c:v>
                </c:pt>
                <c:pt idx="1">
                  <c:v>70613</c:v>
                </c:pt>
                <c:pt idx="2">
                  <c:v>52123</c:v>
                </c:pt>
                <c:pt idx="3">
                  <c:v>44560</c:v>
                </c:pt>
                <c:pt idx="4">
                  <c:v>38346</c:v>
                </c:pt>
                <c:pt idx="5">
                  <c:v>26682</c:v>
                </c:pt>
              </c:numCache>
            </c:numRef>
          </c:val>
        </c:ser>
        <c:ser>
          <c:idx val="1"/>
          <c:order val="1"/>
          <c:tx>
            <c:strRef>
              <c:f>Immobilizzazioni!$A$4</c:f>
              <c:strCache>
                <c:ptCount val="1"/>
                <c:pt idx="0">
                  <c:v>Imm.ni materiali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8518518518518517E-2"/>
                  <c:y val="-7.2028811524609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518518518518517E-2"/>
                  <c:y val="-9.6038415366146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Immobilizzazioni!$B$2:$G$2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Immobilizzazioni!$B$4:$G$4</c:f>
              <c:numCache>
                <c:formatCode>_(* #,##0.00_);_(* \(#,##0.00\);_(* "-"??_);_(@_)</c:formatCode>
                <c:ptCount val="6"/>
                <c:pt idx="0">
                  <c:v>23199952</c:v>
                </c:pt>
                <c:pt idx="1">
                  <c:v>24638771</c:v>
                </c:pt>
                <c:pt idx="2">
                  <c:v>23392232</c:v>
                </c:pt>
                <c:pt idx="3">
                  <c:v>21985672</c:v>
                </c:pt>
                <c:pt idx="4">
                  <c:v>20573019</c:v>
                </c:pt>
                <c:pt idx="5">
                  <c:v>19141471</c:v>
                </c:pt>
              </c:numCache>
            </c:numRef>
          </c:val>
        </c:ser>
        <c:ser>
          <c:idx val="2"/>
          <c:order val="2"/>
          <c:tx>
            <c:strRef>
              <c:f>Immobilizzazioni!$A$5</c:f>
              <c:strCache>
                <c:ptCount val="1"/>
                <c:pt idx="0">
                  <c:v>Imm.ni finanziarie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2.182394946466883E-2"/>
                  <c:y val="-1.669902925387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39968415418018E-2"/>
                  <c:y val="-2.9223301194276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479778907926124E-3"/>
                  <c:y val="-2.7135922537542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839810492508117E-3"/>
                  <c:y val="-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1839810492508117E-3"/>
                  <c:y val="-1.669902925387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8199842077091097E-3"/>
                  <c:y val="-1.669902925387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Immobilizzazioni!$B$2:$G$2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Immobilizzazioni!$B$5:$G$5</c:f>
              <c:numCache>
                <c:formatCode>_(* #,##0.00_);_(* \(#,##0.00\);_(* "-"??_);_(@_)</c:formatCode>
                <c:ptCount val="6"/>
                <c:pt idx="0">
                  <c:v>45025318</c:v>
                </c:pt>
                <c:pt idx="1">
                  <c:v>34388575</c:v>
                </c:pt>
                <c:pt idx="2">
                  <c:v>34185615</c:v>
                </c:pt>
                <c:pt idx="3">
                  <c:v>34135455</c:v>
                </c:pt>
                <c:pt idx="4">
                  <c:v>31605548</c:v>
                </c:pt>
                <c:pt idx="5">
                  <c:v>43611310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9827200"/>
        <c:axId val="279828736"/>
        <c:axId val="279516032"/>
      </c:bar3DChart>
      <c:catAx>
        <c:axId val="27982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79828736"/>
        <c:crosses val="autoZero"/>
        <c:auto val="1"/>
        <c:lblAlgn val="ctr"/>
        <c:lblOffset val="100"/>
        <c:noMultiLvlLbl val="0"/>
      </c:catAx>
      <c:valAx>
        <c:axId val="279828736"/>
        <c:scaling>
          <c:orientation val="minMax"/>
        </c:scaling>
        <c:delete val="1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crossAx val="279827200"/>
        <c:crosses val="autoZero"/>
        <c:crossBetween val="between"/>
      </c:valAx>
      <c:serAx>
        <c:axId val="2795160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79828736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9243095598349969E-3"/>
          <c:y val="6.3924903019072721E-2"/>
          <c:w val="0.9898917093909142"/>
          <c:h val="0.86171346503870849"/>
        </c:manualLayout>
      </c:layout>
      <c:lineChart>
        <c:grouping val="standard"/>
        <c:varyColors val="0"/>
        <c:ser>
          <c:idx val="1"/>
          <c:order val="0"/>
          <c:tx>
            <c:strRef>
              <c:f>Foglio3!$B$10</c:f>
              <c:strCache>
                <c:ptCount val="1"/>
                <c:pt idx="0">
                  <c:v>Risultato d'esercizio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-1.46116505971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559873661672075E-3"/>
                  <c:y val="-1.0436893283670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923870503213874E-2"/>
                  <c:y val="3.3398058507744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375892612421261E-2"/>
                  <c:y val="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283902087795859E-2"/>
                  <c:y val="-3.7572815821212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183187997858852E-2"/>
                  <c:y val="5.0097087761616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10388629550487E-2"/>
                  <c:y val="-2.9223301194276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6375892612421261E-2"/>
                  <c:y val="-2.9223301194276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8200916090351152E-3"/>
                  <c:y val="-3.339805850774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5011895770879363E-2"/>
                  <c:y val="5.0097087761616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5923870503213874E-2"/>
                  <c:y val="3.5485437164478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4559873661672075E-3"/>
                  <c:y val="5.4271845075084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Foglio3!$A$11:$A$22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Foglio3!$B$11:$B$22</c:f>
              <c:numCache>
                <c:formatCode>"€"\ #,##0.00;[Red]\-"€"\ #,##0.00</c:formatCode>
                <c:ptCount val="12"/>
                <c:pt idx="0">
                  <c:v>4363916</c:v>
                </c:pt>
                <c:pt idx="1">
                  <c:v>1610509</c:v>
                </c:pt>
                <c:pt idx="2">
                  <c:v>-9880608</c:v>
                </c:pt>
                <c:pt idx="3">
                  <c:v>-3556974</c:v>
                </c:pt>
                <c:pt idx="4">
                  <c:v>656424</c:v>
                </c:pt>
                <c:pt idx="5">
                  <c:v>-655128</c:v>
                </c:pt>
                <c:pt idx="6">
                  <c:v>78460</c:v>
                </c:pt>
                <c:pt idx="7">
                  <c:v>2906374</c:v>
                </c:pt>
                <c:pt idx="8">
                  <c:v>545705</c:v>
                </c:pt>
                <c:pt idx="9">
                  <c:v>-431779</c:v>
                </c:pt>
                <c:pt idx="10">
                  <c:v>-3777918</c:v>
                </c:pt>
                <c:pt idx="11">
                  <c:v>-119730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Foglio3!$C$10</c:f>
              <c:strCache>
                <c:ptCount val="1"/>
                <c:pt idx="0">
                  <c:v>Fondo cassa al 31/12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3.1371927355461439E-2"/>
                  <c:y val="-2.71359225375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651864186297482E-2"/>
                  <c:y val="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827914721628649E-2"/>
                  <c:y val="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011895770879461E-2"/>
                  <c:y val="-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911974732334415E-2"/>
                  <c:y val="-2.296116522407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0467883137046671E-2"/>
                  <c:y val="3.339805850774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7287867344755682E-2"/>
                  <c:y val="-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1839810492509105E-3"/>
                  <c:y val="2.71359225375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5923870503213777E-2"/>
                  <c:y val="-2.71359225375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8199842077090091E-3"/>
                  <c:y val="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€&quot;\ #,###.00" sourceLinked="0"/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Foglio3!$A$11:$A$22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Foglio3!$C$11:$C$22</c:f>
              <c:numCache>
                <c:formatCode>"€"\ #,##0.00;[Red]\-"€"\ #,##0.00</c:formatCode>
                <c:ptCount val="12"/>
                <c:pt idx="0">
                  <c:v>48322408</c:v>
                </c:pt>
                <c:pt idx="1">
                  <c:v>42937978</c:v>
                </c:pt>
                <c:pt idx="2">
                  <c:v>37159847</c:v>
                </c:pt>
                <c:pt idx="3">
                  <c:v>35527808</c:v>
                </c:pt>
                <c:pt idx="4">
                  <c:v>38621319</c:v>
                </c:pt>
                <c:pt idx="5">
                  <c:v>29124883</c:v>
                </c:pt>
                <c:pt idx="6">
                  <c:v>26949815</c:v>
                </c:pt>
                <c:pt idx="7">
                  <c:v>32483475</c:v>
                </c:pt>
                <c:pt idx="8">
                  <c:v>36993154</c:v>
                </c:pt>
                <c:pt idx="9">
                  <c:v>40180561</c:v>
                </c:pt>
                <c:pt idx="10">
                  <c:v>41638238</c:v>
                </c:pt>
                <c:pt idx="11">
                  <c:v>30831356.940000001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079360"/>
        <c:axId val="256080896"/>
      </c:lineChart>
      <c:catAx>
        <c:axId val="25607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56080896"/>
        <c:crosses val="autoZero"/>
        <c:auto val="1"/>
        <c:lblAlgn val="ctr"/>
        <c:lblOffset val="100"/>
        <c:noMultiLvlLbl val="0"/>
      </c:catAx>
      <c:valAx>
        <c:axId val="256080896"/>
        <c:scaling>
          <c:orientation val="minMax"/>
        </c:scaling>
        <c:delete val="1"/>
        <c:axPos val="l"/>
        <c:majorGridlines/>
        <c:numFmt formatCode="&quot;€&quot;\ #,##0.00;[Red]\-&quot;€&quot;\ #,##0.00" sourceLinked="1"/>
        <c:majorTickMark val="out"/>
        <c:minorTickMark val="none"/>
        <c:tickLblPos val="nextTo"/>
        <c:crossAx val="256079360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15801806748068281"/>
          <c:y val="0.95278809687935251"/>
          <c:w val="0.65587841826200599"/>
          <c:h val="4.7211903120647526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99867337881992E-2"/>
          <c:y val="0.16478145145463996"/>
          <c:w val="0.84499217688740647"/>
          <c:h val="0.8290778750025065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99867337881992E-2"/>
          <c:y val="0.16478145145463996"/>
          <c:w val="0.84499217688740647"/>
          <c:h val="0.82907787500250651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99FF"/>
              </a:solidFill>
            </c:spPr>
          </c:dPt>
          <c:dLbls>
            <c:dLbl>
              <c:idx val="0"/>
              <c:layout>
                <c:manualLayout>
                  <c:x val="-3.2127549385277773E-2"/>
                  <c:y val="7.11891451050313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2.2246627383557632E-2"/>
                  <c:y val="-4.41145290429977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9.5139961112127844E-2"/>
                  <c:y val="-7.20112764468410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4.2326110808955382E-2"/>
                  <c:y val="-9.96690436485669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17091546312740633"/>
                  <c:y val="-7.208688228795109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'[Grafici per Consiglio.xlsx]Foglio5'!$A$30:$A$33</c:f>
              <c:strCache>
                <c:ptCount val="4"/>
                <c:pt idx="0">
                  <c:v>Diritto annuale </c:v>
                </c:pt>
                <c:pt idx="1">
                  <c:v>Diritti di Segreteria</c:v>
                </c:pt>
                <c:pt idx="2">
                  <c:v>Contributi, trasferimenti e altre entrate</c:v>
                </c:pt>
                <c:pt idx="3">
                  <c:v>Proventi da gestione di beni e servizi</c:v>
                </c:pt>
              </c:strCache>
            </c:strRef>
          </c:cat>
          <c:val>
            <c:numRef>
              <c:f>'[Grafici per Consiglio.xlsx]Foglio5'!$B$30:$B$33</c:f>
              <c:numCache>
                <c:formatCode>0.00%</c:formatCode>
                <c:ptCount val="4"/>
                <c:pt idx="0">
                  <c:v>0.6490443060616482</c:v>
                </c:pt>
                <c:pt idx="1">
                  <c:v>0.26661575815672023</c:v>
                </c:pt>
                <c:pt idx="2">
                  <c:v>7.5675066355062673E-2</c:v>
                </c:pt>
                <c:pt idx="3">
                  <c:v>8.6648694265689542E-3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8.8631282200836003E-4"/>
          <c:y val="2.1408155226619843E-4"/>
          <c:w val="0.99911368717799165"/>
          <c:h val="0.86774533191457326"/>
        </c:manualLayout>
      </c:layout>
      <c:bar3DChart>
        <c:barDir val="col"/>
        <c:grouping val="clustered"/>
        <c:varyColors val="0"/>
        <c:ser>
          <c:idx val="0"/>
          <c:order val="0"/>
          <c:tx>
            <c:v>2020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4.091990524625418E-3"/>
                  <c:y val="8.140776761262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839810492508117E-3"/>
                  <c:y val="7.0970874328957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839810492508117E-3"/>
                  <c:y val="1.0436893283670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8199842077091097E-3"/>
                  <c:y val="4.17475731346806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Foglio5!$A$23:$A$26</c:f>
              <c:strCache>
                <c:ptCount val="4"/>
                <c:pt idx="0">
                  <c:v>Diritto annuale </c:v>
                </c:pt>
                <c:pt idx="1">
                  <c:v>Diritti di Segreteria</c:v>
                </c:pt>
                <c:pt idx="2">
                  <c:v>Contributi, trasferimenti e altre entrate</c:v>
                </c:pt>
                <c:pt idx="3">
                  <c:v>Proventi da gestione di beni e servizi</c:v>
                </c:pt>
              </c:strCache>
            </c:strRef>
          </c:cat>
          <c:val>
            <c:numRef>
              <c:f>Foglio5!$B$23:$B$26</c:f>
              <c:numCache>
                <c:formatCode>0.00%</c:formatCode>
                <c:ptCount val="4"/>
                <c:pt idx="0">
                  <c:v>0.6969786891485058</c:v>
                </c:pt>
                <c:pt idx="1">
                  <c:v>0.27485915424710922</c:v>
                </c:pt>
                <c:pt idx="2">
                  <c:v>1.8694159633221092E-2</c:v>
                </c:pt>
                <c:pt idx="3">
                  <c:v>9.1566304590774087E-3</c:v>
                </c:pt>
              </c:numCache>
            </c:numRef>
          </c:val>
        </c:ser>
        <c:ser>
          <c:idx val="1"/>
          <c:order val="1"/>
          <c:tx>
            <c:v>2021</c:v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8199842077090091E-3"/>
                  <c:y val="7.932038895589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479778907926124E-3"/>
                  <c:y val="8.5582524926095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839810492508117E-3"/>
                  <c:y val="4.1747573134680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11974732334516E-2"/>
                  <c:y val="4.17475731346806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Foglio5!$A$23:$A$26</c:f>
              <c:strCache>
                <c:ptCount val="4"/>
                <c:pt idx="0">
                  <c:v>Diritto annuale </c:v>
                </c:pt>
                <c:pt idx="1">
                  <c:v>Diritti di Segreteria</c:v>
                </c:pt>
                <c:pt idx="2">
                  <c:v>Contributi, trasferimenti e altre entrate</c:v>
                </c:pt>
                <c:pt idx="3">
                  <c:v>Proventi da gestione di beni e servizi</c:v>
                </c:pt>
              </c:strCache>
            </c:strRef>
          </c:cat>
          <c:val>
            <c:numRef>
              <c:f>Foglio5!$C$23:$C$26</c:f>
              <c:numCache>
                <c:formatCode>0.00%</c:formatCode>
                <c:ptCount val="4"/>
                <c:pt idx="0">
                  <c:v>0.6490443060616482</c:v>
                </c:pt>
                <c:pt idx="1">
                  <c:v>0.26661575815672023</c:v>
                </c:pt>
                <c:pt idx="2">
                  <c:v>7.5675066355062673E-2</c:v>
                </c:pt>
                <c:pt idx="3">
                  <c:v>8.6648694265689542E-3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5886848"/>
        <c:axId val="255888384"/>
        <c:axId val="0"/>
      </c:bar3DChart>
      <c:catAx>
        <c:axId val="255886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55888384"/>
        <c:crosses val="autoZero"/>
        <c:auto val="1"/>
        <c:lblAlgn val="ctr"/>
        <c:lblOffset val="100"/>
        <c:noMultiLvlLbl val="0"/>
      </c:catAx>
      <c:valAx>
        <c:axId val="255888384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255886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8021465658640799E-2"/>
          <c:y val="0.94026382493894833"/>
          <c:w val="0.81330287861330286"/>
          <c:h val="3.7918959085077274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99FF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5457251871293866E-2"/>
                  <c:y val="-3.0578957580613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5.0308641975308641E-2"/>
                  <c:y val="0.1452426647430410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4.1851608826674443E-2"/>
                  <c:y val="-2.47296466276829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218649752114319E-3"/>
                  <c:y val="-4.36749203140183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Foglio4!$A$53:$A$56</c:f>
              <c:strCache>
                <c:ptCount val="4"/>
                <c:pt idx="0">
                  <c:v>Personale</c:v>
                </c:pt>
                <c:pt idx="1">
                  <c:v>Funzionamento</c:v>
                </c:pt>
                <c:pt idx="2">
                  <c:v>Interventi economici</c:v>
                </c:pt>
                <c:pt idx="3">
                  <c:v>Ammortamenti ed accantonamenti</c:v>
                </c:pt>
              </c:strCache>
            </c:strRef>
          </c:cat>
          <c:val>
            <c:numRef>
              <c:f>Foglio4!$B$53:$B$56</c:f>
              <c:numCache>
                <c:formatCode>#,##0.00</c:formatCode>
                <c:ptCount val="4"/>
                <c:pt idx="0">
                  <c:v>4342258.37</c:v>
                </c:pt>
                <c:pt idx="1">
                  <c:v>3981478.54</c:v>
                </c:pt>
                <c:pt idx="2">
                  <c:v>6691415.9199999999</c:v>
                </c:pt>
                <c:pt idx="3">
                  <c:v>4597075.3899999997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srgbClr val="FFCCFF"/>
        </a:solidFill>
      </c:spPr>
    </c:floor>
    <c:sideWall>
      <c:thickness val="0"/>
      <c:spPr>
        <a:solidFill>
          <a:srgbClr val="FFCCFF"/>
        </a:solidFill>
      </c:spPr>
    </c:sideWall>
    <c:backWall>
      <c:thickness val="0"/>
      <c:spPr>
        <a:solidFill>
          <a:srgbClr val="FFCCFF"/>
        </a:solidFill>
      </c:spPr>
    </c:backWall>
    <c:plotArea>
      <c:layout>
        <c:manualLayout>
          <c:layoutTarget val="inner"/>
          <c:xMode val="edge"/>
          <c:yMode val="edge"/>
          <c:x val="0"/>
          <c:y val="0"/>
          <c:w val="0.9969112452625275"/>
          <c:h val="0.88318036812648526"/>
        </c:manualLayout>
      </c:layout>
      <c:bar3DChart>
        <c:barDir val="col"/>
        <c:grouping val="clustered"/>
        <c:varyColors val="0"/>
        <c:ser>
          <c:idx val="0"/>
          <c:order val="0"/>
          <c:tx>
            <c:v>2020</c:v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75728158212125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4.490.765,58</a:t>
                    </a:r>
                  </a:p>
                  <a:p>
                    <a:r>
                      <a:rPr lang="en-US"/>
                      <a:t>(22,08%)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639968415418019E-3"/>
                  <c:y val="-4.17475731346806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4.710.856,22</a:t>
                    </a:r>
                  </a:p>
                  <a:p>
                    <a:r>
                      <a:rPr lang="en-US"/>
                      <a:t>(23,17%)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2768056770681445E-3"/>
                  <c:y val="-1.54980976139736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6.486.247,96</a:t>
                    </a:r>
                  </a:p>
                  <a:p>
                    <a:r>
                      <a:rPr lang="en-US"/>
                      <a:t>(31,90%)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278862817575983E-3"/>
                  <c:y val="-2.29611652240743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4.647.406,71</a:t>
                    </a:r>
                  </a:p>
                  <a:p>
                    <a:r>
                      <a:rPr lang="en-US"/>
                      <a:t>(22,85%)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Foglio4!$A$45:$A$48</c:f>
              <c:strCache>
                <c:ptCount val="4"/>
                <c:pt idx="0">
                  <c:v>Personale</c:v>
                </c:pt>
                <c:pt idx="1">
                  <c:v>Funzionamento</c:v>
                </c:pt>
                <c:pt idx="2">
                  <c:v>Interventi economici</c:v>
                </c:pt>
                <c:pt idx="3">
                  <c:v>Ammortamenti ed accantonamenti</c:v>
                </c:pt>
              </c:strCache>
            </c:strRef>
          </c:cat>
          <c:val>
            <c:numRef>
              <c:f>Foglio4!$B$45:$B$48</c:f>
              <c:numCache>
                <c:formatCode>#,##0.00</c:formatCode>
                <c:ptCount val="4"/>
                <c:pt idx="0">
                  <c:v>4490765.58</c:v>
                </c:pt>
                <c:pt idx="1">
                  <c:v>4710856.22</c:v>
                </c:pt>
                <c:pt idx="2">
                  <c:v>6486247.96</c:v>
                </c:pt>
                <c:pt idx="3">
                  <c:v>4647406.71</c:v>
                </c:pt>
              </c:numCache>
            </c:numRef>
          </c:val>
        </c:ser>
        <c:ser>
          <c:idx val="1"/>
          <c:order val="1"/>
          <c:tx>
            <c:v>2021</c:v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2283902087795859E-2"/>
                  <c:y val="-3.13106798510104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4.342.258,37</a:t>
                    </a:r>
                  </a:p>
                  <a:p>
                    <a:r>
                      <a:rPr lang="en-US"/>
                      <a:t>(22,14%)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919905246254058E-2"/>
                  <c:y val="-4.38351161519388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3.981.478,54</a:t>
                    </a:r>
                  </a:p>
                  <a:p>
                    <a:r>
                      <a:rPr lang="en-US"/>
                      <a:t>(20,30%)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19191156317045E-2"/>
                  <c:y val="-1.51913501658233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6.691.415,92</a:t>
                    </a:r>
                  </a:p>
                  <a:p>
                    <a:r>
                      <a:rPr lang="en-US"/>
                      <a:t>(34,12%)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19191156317045E-2"/>
                  <c:y val="-2.7135922537542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4.597.075,39</a:t>
                    </a:r>
                  </a:p>
                  <a:p>
                    <a:r>
                      <a:rPr lang="en-US"/>
                      <a:t>(23,44%)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Foglio4!$A$45:$A$48</c:f>
              <c:strCache>
                <c:ptCount val="4"/>
                <c:pt idx="0">
                  <c:v>Personale</c:v>
                </c:pt>
                <c:pt idx="1">
                  <c:v>Funzionamento</c:v>
                </c:pt>
                <c:pt idx="2">
                  <c:v>Interventi economici</c:v>
                </c:pt>
                <c:pt idx="3">
                  <c:v>Ammortamenti ed accantonamenti</c:v>
                </c:pt>
              </c:strCache>
            </c:strRef>
          </c:cat>
          <c:val>
            <c:numRef>
              <c:f>Foglio4!$C$45:$C$48</c:f>
              <c:numCache>
                <c:formatCode>#,##0.00</c:formatCode>
                <c:ptCount val="4"/>
                <c:pt idx="0">
                  <c:v>4342258.37</c:v>
                </c:pt>
                <c:pt idx="1">
                  <c:v>3981478.54</c:v>
                </c:pt>
                <c:pt idx="2">
                  <c:v>6691415.9199999999</c:v>
                </c:pt>
                <c:pt idx="3">
                  <c:v>4597075.3899999997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6661376"/>
        <c:axId val="256662912"/>
        <c:axId val="0"/>
      </c:bar3DChart>
      <c:catAx>
        <c:axId val="256661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56662912"/>
        <c:crosses val="autoZero"/>
        <c:auto val="1"/>
        <c:lblAlgn val="ctr"/>
        <c:lblOffset val="100"/>
        <c:noMultiLvlLbl val="0"/>
      </c:catAx>
      <c:valAx>
        <c:axId val="256662912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25666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6205446707891611E-2"/>
          <c:y val="0.93608906762548028"/>
          <c:w val="0.84740279965184795"/>
          <c:h val="3.5831580428343245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solidFill>
      <a:srgbClr val="99CCFF"/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411921031671365E-2"/>
          <c:y val="0.1480824222007677"/>
          <c:w val="0.84499217688740647"/>
          <c:h val="0.8290778750025065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FF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6600"/>
              </a:solidFill>
            </c:spPr>
          </c:dPt>
          <c:dLbls>
            <c:dLbl>
              <c:idx val="1"/>
              <c:layout>
                <c:manualLayout>
                  <c:x val="4.3371286813952546E-2"/>
                  <c:y val="-5.97026455141246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7.9927207677218629E-2"/>
                  <c:y val="-4.07762024369406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Foglio4!$A$35:$A$38</c:f>
              <c:strCache>
                <c:ptCount val="4"/>
                <c:pt idx="0">
                  <c:v>Competenze al personale</c:v>
                </c:pt>
                <c:pt idx="1">
                  <c:v>Oneri sociali</c:v>
                </c:pt>
                <c:pt idx="2">
                  <c:v>Accantonamenti TFR</c:v>
                </c:pt>
                <c:pt idx="3">
                  <c:v>Altri costi</c:v>
                </c:pt>
              </c:strCache>
            </c:strRef>
          </c:cat>
          <c:val>
            <c:numRef>
              <c:f>Foglio4!$B$35:$B$38</c:f>
              <c:numCache>
                <c:formatCode>#,##0.00</c:formatCode>
                <c:ptCount val="4"/>
                <c:pt idx="0">
                  <c:v>3153459.12</c:v>
                </c:pt>
                <c:pt idx="1">
                  <c:v>789558.34</c:v>
                </c:pt>
                <c:pt idx="2">
                  <c:v>316672.65000000002</c:v>
                </c:pt>
                <c:pt idx="3">
                  <c:v>82568.259999999995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0.34021</cdr:x>
      <cdr:y>0.09466</cdr:y>
    </cdr:from>
    <cdr:to>
      <cdr:x>0.41237</cdr:x>
      <cdr:y>0.13009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167616" y="575930"/>
          <a:ext cx="671919" cy="215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0.34576</cdr:x>
      <cdr:y>0.10801</cdr:y>
    </cdr:from>
    <cdr:to>
      <cdr:x>0.41792</cdr:x>
      <cdr:y>0.1335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3219302" y="657151"/>
          <a:ext cx="671918" cy="155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0.48999</cdr:x>
      <cdr:y>0.09466</cdr:y>
    </cdr:from>
    <cdr:to>
      <cdr:x>0.61221</cdr:x>
      <cdr:y>0.15412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4032448" y="507516"/>
          <a:ext cx="1005795" cy="318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 b="1" dirty="0" smtClean="0"/>
            <a:t>(1.212.074,00)</a:t>
          </a:r>
          <a:endParaRPr lang="it-IT" sz="1000" b="1" dirty="0"/>
        </a:p>
      </cdr:txBody>
    </cdr:sp>
  </cdr:relSizeAnchor>
  <cdr:relSizeAnchor xmlns:cdr="http://schemas.openxmlformats.org/drawingml/2006/chartDrawing">
    <cdr:from>
      <cdr:x>0.80958</cdr:x>
      <cdr:y>0.25471</cdr:y>
    </cdr:from>
    <cdr:to>
      <cdr:x>0.91584</cdr:x>
      <cdr:y>0.31417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7537915" y="1549713"/>
          <a:ext cx="989373" cy="361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b="1"/>
            <a:t>297.900,</a:t>
          </a:r>
          <a:r>
            <a:rPr lang="it-IT" sz="1100" b="1"/>
            <a:t>00</a:t>
          </a:r>
        </a:p>
      </cdr:txBody>
    </cdr:sp>
  </cdr:relSizeAnchor>
  <cdr:relSizeAnchor xmlns:cdr="http://schemas.openxmlformats.org/drawingml/2006/chartDrawing">
    <cdr:from>
      <cdr:x>0.76041</cdr:x>
      <cdr:y>0.41611</cdr:y>
    </cdr:from>
    <cdr:to>
      <cdr:x>0.86667</cdr:x>
      <cdr:y>0.47558</cdr:y>
    </cdr:to>
    <cdr:sp macro="" textlink="">
      <cdr:nvSpPr>
        <cdr:cNvPr id="6" name="CasellaDiTesto 1"/>
        <cdr:cNvSpPr txBox="1"/>
      </cdr:nvSpPr>
      <cdr:spPr>
        <a:xfrm xmlns:a="http://schemas.openxmlformats.org/drawingml/2006/main">
          <a:off x="7080116" y="2531707"/>
          <a:ext cx="989373" cy="361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b="1"/>
            <a:t>963.941,00</a:t>
          </a:r>
        </a:p>
      </cdr:txBody>
    </cdr:sp>
  </cdr:relSizeAnchor>
  <cdr:relSizeAnchor xmlns:cdr="http://schemas.openxmlformats.org/drawingml/2006/chartDrawing">
    <cdr:from>
      <cdr:x>0.59499</cdr:x>
      <cdr:y>0.74636</cdr:y>
    </cdr:from>
    <cdr:to>
      <cdr:x>0.72006</cdr:x>
      <cdr:y>0.80083</cdr:y>
    </cdr:to>
    <cdr:sp macro="" textlink="">
      <cdr:nvSpPr>
        <cdr:cNvPr id="8" name="CasellaDiTesto 1"/>
        <cdr:cNvSpPr txBox="1"/>
      </cdr:nvSpPr>
      <cdr:spPr>
        <a:xfrm xmlns:a="http://schemas.openxmlformats.org/drawingml/2006/main">
          <a:off x="4896545" y="4001579"/>
          <a:ext cx="1029262" cy="29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b="1" dirty="0" smtClean="0"/>
            <a:t>(119.730,00)</a:t>
          </a:r>
          <a:endParaRPr lang="it-IT" sz="1000" b="1" dirty="0"/>
        </a:p>
      </cdr:txBody>
    </cdr:sp>
  </cdr:relSizeAnchor>
  <cdr:relSizeAnchor xmlns:cdr="http://schemas.openxmlformats.org/drawingml/2006/chartDrawing">
    <cdr:from>
      <cdr:x>0.57749</cdr:x>
      <cdr:y>0.58238</cdr:y>
    </cdr:from>
    <cdr:to>
      <cdr:x>0.69707</cdr:x>
      <cdr:y>0.62621</cdr:y>
    </cdr:to>
    <cdr:sp macro="" textlink="">
      <cdr:nvSpPr>
        <cdr:cNvPr id="9" name="CasellaDiTesto 1"/>
        <cdr:cNvSpPr txBox="1"/>
      </cdr:nvSpPr>
      <cdr:spPr>
        <a:xfrm xmlns:a="http://schemas.openxmlformats.org/drawingml/2006/main">
          <a:off x="4752528" y="3122406"/>
          <a:ext cx="984079" cy="234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b="1" dirty="0"/>
            <a:t>(</a:t>
          </a:r>
          <a:r>
            <a:rPr lang="it-IT" sz="1000" b="1" dirty="0" smtClean="0"/>
            <a:t>169.497,00)</a:t>
          </a:r>
          <a:endParaRPr lang="it-IT" sz="1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072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002" y="4"/>
            <a:ext cx="2945072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2BC48-F81B-41AE-A096-B6D191D9A0D4}" type="datetimeFigureOut">
              <a:rPr lang="it-IT" smtClean="0"/>
              <a:t>02/05/2022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252" y="4715113"/>
            <a:ext cx="5437178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42962-5EE8-4AAA-908B-4B78CCB50D0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128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42962-5EE8-4AAA-908B-4B78CCB50D03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628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39A0-BF26-45BE-A0CD-E239B9F50574}" type="datetime1">
              <a:rPr lang="it-IT" smtClean="0"/>
              <a:t>02/05/2022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8DC5-67A0-4CFA-A8D6-CC9899513690}" type="datetime1">
              <a:rPr lang="it-IT" smtClean="0"/>
              <a:t>02/05/2022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5913-1185-4F26-8549-6785457E68E7}" type="datetime1">
              <a:rPr lang="it-IT" smtClean="0"/>
              <a:t>02/05/2022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2840-9B3D-455C-8F8F-248DB1356F5C}" type="datetime1">
              <a:rPr lang="it-IT" smtClean="0"/>
              <a:t>02/05/2022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9988-882E-44D0-AD79-9C084AD47401}" type="datetime1">
              <a:rPr lang="it-IT" smtClean="0"/>
              <a:t>02/05/2022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A2A7-C610-4324-90DA-055E7DBA1BD8}" type="datetime1">
              <a:rPr lang="it-IT" smtClean="0"/>
              <a:t>02/05/2022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7942-19D6-46A4-B5F6-EA858A4B2455}" type="datetime1">
              <a:rPr lang="it-IT" smtClean="0"/>
              <a:t>02/05/2022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253B-A6BF-49FC-BF1E-CC4F9A8ADEC7}" type="datetime1">
              <a:rPr lang="it-IT" smtClean="0"/>
              <a:t>02/05/2022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5B17-1D23-4BA0-AA11-B692F9460572}" type="datetime1">
              <a:rPr lang="it-IT" smtClean="0"/>
              <a:t>02/05/2022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731C-125B-468D-A439-AF92C77B8B8A}" type="datetime1">
              <a:rPr lang="it-IT" smtClean="0"/>
              <a:t>02/05/2022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936A-4C41-4772-A82A-318946703BE8}" type="datetime1">
              <a:rPr lang="it-IT" smtClean="0"/>
              <a:t>02/05/2022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77D3D-E098-42AD-B434-C3842D28B48A}" type="datetime1">
              <a:rPr lang="it-IT" smtClean="0"/>
              <a:t>02/05/2022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  <a:solidFill>
            <a:srgbClr val="CCECFF"/>
          </a:solidFill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3399FF"/>
                </a:solidFill>
              </a:rPr>
              <a:t>BILANCIO D’ESERCIZIO 2021</a:t>
            </a:r>
            <a:endParaRPr lang="it-IT" b="1" dirty="0">
              <a:solidFill>
                <a:srgbClr val="3399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17526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3399FF"/>
                </a:solidFill>
              </a:rPr>
              <a:t>Rappresentazioni grafiche</a:t>
            </a:r>
            <a:endParaRPr lang="it-IT" b="1" dirty="0">
              <a:solidFill>
                <a:srgbClr val="3399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14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latin typeface="+mn-lt"/>
              </a:rPr>
              <a:t>CAMERA DI COMMERCIO I.A.A. DI VERONA</a:t>
            </a:r>
            <a:r>
              <a:rPr lang="it-IT" sz="1600" b="1" dirty="0" smtClean="0">
                <a:latin typeface="Garamond" pitchFamily="18" charset="0"/>
              </a:rPr>
              <a:t/>
            </a:r>
            <a:br>
              <a:rPr lang="it-IT" sz="1600" b="1" dirty="0" smtClean="0">
                <a:latin typeface="Garamond" pitchFamily="18" charset="0"/>
              </a:rPr>
            </a:br>
            <a:r>
              <a:rPr lang="it-IT" sz="1800" b="1" dirty="0" smtClean="0">
                <a:latin typeface="+mn-lt"/>
              </a:rPr>
              <a:t>Suddivisione percentuale delle diverse tipologie di spese per il personale (4.342)</a:t>
            </a:r>
            <a:endParaRPr lang="it-IT" sz="1800" dirty="0">
              <a:latin typeface="+mn-lt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862448"/>
              </p:ext>
            </p:extLst>
          </p:nvPr>
        </p:nvGraphicFramePr>
        <p:xfrm>
          <a:off x="457200" y="908720"/>
          <a:ext cx="822960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618575"/>
              </p:ext>
            </p:extLst>
          </p:nvPr>
        </p:nvGraphicFramePr>
        <p:xfrm>
          <a:off x="293871" y="980728"/>
          <a:ext cx="8598609" cy="549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latin typeface="+mn-lt"/>
              </a:rPr>
              <a:t>CAMERA DI COMMERCIO DI VERONA I.A.A. DI VERONA</a:t>
            </a:r>
            <a:br>
              <a:rPr lang="it-IT" sz="1600" b="1" dirty="0" smtClean="0">
                <a:latin typeface="+mn-lt"/>
              </a:rPr>
            </a:br>
            <a:r>
              <a:rPr lang="it-IT" sz="1800" b="1" dirty="0" smtClean="0">
                <a:latin typeface="+mn-lt"/>
              </a:rPr>
              <a:t>Suddivisione percentuale delle diverse tipologie di spese di funzionamento (3.981)</a:t>
            </a:r>
            <a:endParaRPr lang="it-IT" sz="1800" dirty="0">
              <a:latin typeface="+mn-lt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777539"/>
              </p:ext>
            </p:extLst>
          </p:nvPr>
        </p:nvGraphicFramePr>
        <p:xfrm>
          <a:off x="457200" y="908720"/>
          <a:ext cx="82296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78098"/>
          </a:xfrm>
        </p:spPr>
        <p:txBody>
          <a:bodyPr>
            <a:normAutofit/>
          </a:bodyPr>
          <a:lstStyle/>
          <a:p>
            <a:r>
              <a:rPr lang="it-IT" sz="1400" b="1" dirty="0" smtClean="0"/>
              <a:t>CAMERA DI COMMERCIO I.A.A. DI VERONA </a:t>
            </a:r>
            <a:br>
              <a:rPr lang="it-IT" sz="1400" b="1" dirty="0" smtClean="0"/>
            </a:br>
            <a:r>
              <a:rPr lang="it-IT" sz="1600" b="1" dirty="0" smtClean="0"/>
              <a:t>Oneri fiscali/Versamenti allo Stato e Quote associative</a:t>
            </a:r>
            <a:endParaRPr lang="it-IT" sz="1600" b="1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85961"/>
              </p:ext>
            </p:extLst>
          </p:nvPr>
        </p:nvGraphicFramePr>
        <p:xfrm>
          <a:off x="467544" y="1052736"/>
          <a:ext cx="8280920" cy="5112577"/>
        </p:xfrm>
        <a:graphic>
          <a:graphicData uri="http://schemas.openxmlformats.org/drawingml/2006/table">
            <a:tbl>
              <a:tblPr/>
              <a:tblGrid>
                <a:gridCol w="4698998"/>
                <a:gridCol w="1279017"/>
                <a:gridCol w="2302905"/>
              </a:tblGrid>
              <a:tr h="269083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A) ONERI FISCALI E VERSAMENTI ALLO STATO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908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Versamenti allo Stato ai sensi  dell'art. 1 c. 594 L. 160/2019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602.534,52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versamenti allo Stato per contingentamento della spesa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602.534,52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251.909,90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104.296,00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344.328,00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79.413,00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ALTRE IMPOSTE E TASSE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9.792,83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Oneri fiscali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789.739,73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VERSAMENTI ALLO STATO E ONERI FISCALI 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1.392.274,25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269083">
                <a:tc gridSpan="2">
                  <a:txBody>
                    <a:bodyPr/>
                    <a:lstStyle/>
                    <a:p>
                      <a:pPr marL="72000" algn="l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B) QUOTE ASSOCIATIVE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Partecipazione fondo perequativo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312.497,40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Quote associative all'Unione regionale e all'Eurosportello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362.950,00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Contributo ordinario Unioncamere nazionale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277.657,56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Quota consortile Infocamere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68.479,00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QUOTE ASSOCIATIVE 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1.021.583,96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A) + 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2.413.858,21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90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it-IT" sz="1600" b="1" dirty="0" smtClean="0">
                <a:latin typeface="+mn-lt"/>
              </a:rPr>
              <a:t>CAMERA DI COMMERCIO I.A.A. DI VERONA - PROGETTO RI.VER.</a:t>
            </a:r>
            <a:r>
              <a:rPr lang="it-IT" sz="1800" b="1" dirty="0" smtClean="0">
                <a:latin typeface="+mn-lt"/>
              </a:rPr>
              <a:t> (6.250)</a:t>
            </a:r>
            <a:endParaRPr lang="it-IT" sz="1800" dirty="0">
              <a:latin typeface="+mn-lt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183693"/>
              </p:ext>
            </p:extLst>
          </p:nvPr>
        </p:nvGraphicFramePr>
        <p:xfrm>
          <a:off x="457200" y="836712"/>
          <a:ext cx="829126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4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it-IT" sz="1600" b="1" dirty="0">
                <a:latin typeface="+mn-lt"/>
              </a:rPr>
              <a:t>PROGETTO RI.VER.: MISURE PER RAFFORZARE AZIENDE PARTECIPATE DALLA CAMERA </a:t>
            </a:r>
            <a:r>
              <a:rPr lang="it-IT" sz="1600" b="1">
                <a:latin typeface="+mn-lt"/>
              </a:rPr>
              <a:t>DI </a:t>
            </a:r>
            <a:r>
              <a:rPr lang="it-IT" sz="1600" b="1" smtClean="0">
                <a:latin typeface="+mn-lt"/>
              </a:rPr>
              <a:t>COMMERCIO (12.186)</a:t>
            </a:r>
            <a:endParaRPr lang="it-IT" sz="1600" b="1" dirty="0"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14</a:t>
            </a:fld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435451"/>
              </p:ext>
            </p:extLst>
          </p:nvPr>
        </p:nvGraphicFramePr>
        <p:xfrm>
          <a:off x="457200" y="980728"/>
          <a:ext cx="8229600" cy="51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681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1600" b="1" dirty="0"/>
              <a:t>CAMERA DI COMMERCIO I.A.A. DI VERONA</a:t>
            </a:r>
            <a:br>
              <a:rPr lang="it-IT" sz="1600" b="1" dirty="0"/>
            </a:br>
            <a:r>
              <a:rPr lang="it-IT" sz="1600" b="1" dirty="0"/>
              <a:t>Andamento </a:t>
            </a:r>
            <a:r>
              <a:rPr lang="it-IT" sz="1600" b="1" dirty="0" smtClean="0"/>
              <a:t>oneri per Interventi economici nel periodo 2012÷2021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034602"/>
              </p:ext>
            </p:extLst>
          </p:nvPr>
        </p:nvGraphicFramePr>
        <p:xfrm>
          <a:off x="457200" y="908720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500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r>
              <a:rPr lang="it-IT" sz="1600" b="1" dirty="0" smtClean="0"/>
              <a:t>Numero imprese al 31.12 e andamento delle iscrizioni e delle cessazioni</a:t>
            </a:r>
            <a:endParaRPr lang="it-IT" sz="16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16</a:t>
            </a:fld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9511458"/>
              </p:ext>
            </p:extLst>
          </p:nvPr>
        </p:nvGraphicFramePr>
        <p:xfrm>
          <a:off x="1403648" y="692696"/>
          <a:ext cx="6264696" cy="26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92721"/>
              </p:ext>
            </p:extLst>
          </p:nvPr>
        </p:nvGraphicFramePr>
        <p:xfrm>
          <a:off x="539552" y="3501008"/>
          <a:ext cx="42484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egnaposto contenut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9711815"/>
              </p:ext>
            </p:extLst>
          </p:nvPr>
        </p:nvGraphicFramePr>
        <p:xfrm>
          <a:off x="4932040" y="3501008"/>
          <a:ext cx="41044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3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Andamento</a:t>
            </a:r>
            <a:r>
              <a:rPr lang="en-US" sz="1400" dirty="0"/>
              <a:t> </a:t>
            </a:r>
            <a:r>
              <a:rPr lang="en-US" sz="1400" dirty="0" err="1"/>
              <a:t>delle</a:t>
            </a:r>
            <a:r>
              <a:rPr lang="en-US" sz="1400" dirty="0"/>
              <a:t> </a:t>
            </a:r>
            <a:r>
              <a:rPr lang="en-US" sz="1400" dirty="0" err="1"/>
              <a:t>Immobilizzazioni</a:t>
            </a:r>
            <a:r>
              <a:rPr lang="en-US" sz="1400" dirty="0"/>
              <a:t> </a:t>
            </a:r>
            <a:r>
              <a:rPr lang="en-US" sz="1400" dirty="0" err="1"/>
              <a:t>nel</a:t>
            </a:r>
            <a:r>
              <a:rPr lang="en-US" sz="1400" dirty="0"/>
              <a:t> </a:t>
            </a:r>
            <a:r>
              <a:rPr lang="en-US" sz="1400" dirty="0" err="1"/>
              <a:t>periodo</a:t>
            </a:r>
            <a:r>
              <a:rPr lang="en-US" sz="1400" dirty="0"/>
              <a:t> 2016÷2021</a:t>
            </a:r>
            <a:br>
              <a:rPr lang="en-US" sz="1400" dirty="0"/>
            </a:br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17</a:t>
            </a:fld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679436"/>
              </p:ext>
            </p:extLst>
          </p:nvPr>
        </p:nvGraphicFramePr>
        <p:xfrm>
          <a:off x="457200" y="836613"/>
          <a:ext cx="8229600" cy="528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72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/>
          </a:bodyPr>
          <a:lstStyle/>
          <a:p>
            <a:r>
              <a:rPr lang="it-IT" sz="1400" b="1" dirty="0" smtClean="0">
                <a:latin typeface="+mn-lt"/>
              </a:rPr>
              <a:t>CAMERA DI COMMERCIO I.A.A. DI VERONA</a:t>
            </a:r>
            <a:r>
              <a:rPr lang="it-IT" sz="1600" b="1" dirty="0" smtClean="0">
                <a:latin typeface="Garamond" pitchFamily="18" charset="0"/>
              </a:rPr>
              <a:t/>
            </a:r>
            <a:br>
              <a:rPr lang="it-IT" sz="1600" b="1" dirty="0" smtClean="0">
                <a:latin typeface="Garamond" pitchFamily="18" charset="0"/>
              </a:rPr>
            </a:br>
            <a:r>
              <a:rPr lang="it-IT" sz="1600" b="1" dirty="0" smtClean="0">
                <a:latin typeface="+mn-lt"/>
              </a:rPr>
              <a:t>Dimostrazione disavanzo d’esercizio 2021 – rispetto al Preventivo aggiornato</a:t>
            </a:r>
            <a:endParaRPr lang="it-IT" sz="1600" b="1" dirty="0">
              <a:latin typeface="+mn-lt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59444"/>
              </p:ext>
            </p:extLst>
          </p:nvPr>
        </p:nvGraphicFramePr>
        <p:xfrm>
          <a:off x="467544" y="908719"/>
          <a:ext cx="8496945" cy="5630623"/>
        </p:xfrm>
        <a:graphic>
          <a:graphicData uri="http://schemas.openxmlformats.org/drawingml/2006/table">
            <a:tbl>
              <a:tblPr/>
              <a:tblGrid>
                <a:gridCol w="3443174"/>
                <a:gridCol w="769535"/>
                <a:gridCol w="157854"/>
                <a:gridCol w="759669"/>
                <a:gridCol w="702939"/>
                <a:gridCol w="2663774"/>
              </a:tblGrid>
              <a:tr h="23071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Disavanzo d'esercizio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07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Disavanzo a consuntivo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-119.730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07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Disavanzo previsto in fase di aggiornamento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-5.889.160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21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 disavanzo rispetto aggiornamento del Preventivo annuale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5.769.430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838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Formazione del disavanzo (rispetto all’aggiornamento)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07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 disavanzo di parte corrente (A)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5.143.788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14884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 cui: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</a:tr>
              <a:tr h="18606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MAGGIORI PROVENTI(A1)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1.766.222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Diritto annuale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1.170.286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Diritti di segreteria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409.076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Altri proventi ist.li e comm.li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186.861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884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Arrotondamenti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it-IT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606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MINORI ONERI (A2)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-3.377.566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Minori Oneri Personale (A2.1)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-200.610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Minori Oneri funzionamento (A2.2)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-760.436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Minori Oneri per Interventi promozionali (A2.3)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-2.832.144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Maggiori accantonamenti (A2.4)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415.624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</a:tr>
              <a:tr h="2307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Risultato gestione finanziaria (B)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272.245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2307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Risultato gestione straordinaria (C)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522.895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3721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Rettifiche di valore attività finanziarie (svalutazioni partecipazioni) (D)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-169.497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Aerogest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-56.319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it-IT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-113.178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Arrotondamenti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TOTALE MINOR DISAVANZO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5.769.430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5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latin typeface="+mn-lt"/>
              </a:rPr>
              <a:t>CAMERA DI COMMERCIO I.A.A. DI VERONA</a:t>
            </a:r>
            <a:br>
              <a:rPr lang="it-IT" sz="1600" b="1" dirty="0" smtClean="0">
                <a:latin typeface="+mn-lt"/>
              </a:rPr>
            </a:br>
            <a:r>
              <a:rPr lang="it-IT" sz="1800" b="1" dirty="0" smtClean="0">
                <a:latin typeface="+mn-lt"/>
              </a:rPr>
              <a:t>Confronto risultati delle gestioni 2015-2021</a:t>
            </a:r>
            <a:endParaRPr lang="it-IT" sz="1800" b="1" dirty="0">
              <a:latin typeface="+mn-l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23674"/>
              </p:ext>
            </p:extLst>
          </p:nvPr>
        </p:nvGraphicFramePr>
        <p:xfrm>
          <a:off x="457200" y="980730"/>
          <a:ext cx="8229601" cy="4896541"/>
        </p:xfrm>
        <a:graphic>
          <a:graphicData uri="http://schemas.openxmlformats.org/drawingml/2006/table">
            <a:tbl>
              <a:tblPr/>
              <a:tblGrid>
                <a:gridCol w="2351694"/>
                <a:gridCol w="839701"/>
                <a:gridCol w="839701"/>
                <a:gridCol w="839701"/>
                <a:gridCol w="839701"/>
                <a:gridCol w="839701"/>
                <a:gridCol w="839701"/>
                <a:gridCol w="839701"/>
              </a:tblGrid>
              <a:tr h="463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7974" marR="7974" marT="79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 2015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 2016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 2017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 2018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 2019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 2020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 2021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447948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Proventi correnti</a:t>
                      </a:r>
                    </a:p>
                  </a:txBody>
                  <a:tcPr marL="7974" marR="7974" marT="79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17.870.204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19.048.909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16.242.768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18.348.751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17.599.359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17.151.909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18.400.154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447948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Oneri correnti</a:t>
                      </a:r>
                    </a:p>
                  </a:txBody>
                  <a:tcPr marL="7974" marR="7974" marT="79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21.591.345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20.258.858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15.210.029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18.930.946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19.222.353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20.335.276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19.612.228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880451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Risultato della gestione corrente</a:t>
                      </a:r>
                    </a:p>
                  </a:txBody>
                  <a:tcPr marL="7974" marR="7974" marT="79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-3.721.141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-1.209.949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1.032.739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-582.195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-1.622.994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-3.183.368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-1.212.074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88045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Risultato della gestione finanziaria</a:t>
                      </a:r>
                    </a:p>
                  </a:txBody>
                  <a:tcPr marL="7974" marR="7974" marT="79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977.927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704.334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611.538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649.375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758.715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1.746.169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297.900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44794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Risultato gestione straordinaria</a:t>
                      </a:r>
                    </a:p>
                  </a:txBody>
                  <a:tcPr marL="7974" marR="7974" marT="79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2.132.296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384.234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1.289.020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485.434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439.332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115.968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963.941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447948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Differenza rettifiche di valore</a:t>
                      </a:r>
                    </a:p>
                  </a:txBody>
                  <a:tcPr marL="7974" marR="7974" marT="79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-44.210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199.840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-26.923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-6.909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-6.831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-2.456.687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-169.497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880451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Avanzo/Disavanzo economico d’esercizio </a:t>
                      </a:r>
                    </a:p>
                  </a:txBody>
                  <a:tcPr marL="7974" marR="7974" marT="79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-655.128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78.460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2.906.374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545.705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-431.779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-3.777.918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-119.730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it-IT" sz="1600" b="1" dirty="0" smtClean="0"/>
              <a:t>Confronto Risultati delle Gestioni 2020÷2021</a:t>
            </a:r>
            <a:endParaRPr lang="it-IT" sz="1600" b="1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253507"/>
              </p:ext>
            </p:extLst>
          </p:nvPr>
        </p:nvGraphicFramePr>
        <p:xfrm>
          <a:off x="467544" y="908720"/>
          <a:ext cx="8229600" cy="53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239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latin typeface="+mn-lt"/>
              </a:rPr>
              <a:t>CAMERA DI COMMERCIO I.A.A. DI VERONA</a:t>
            </a:r>
            <a:br>
              <a:rPr lang="it-IT" sz="1600" b="1" dirty="0" smtClean="0">
                <a:latin typeface="+mn-lt"/>
              </a:rPr>
            </a:br>
            <a:r>
              <a:rPr lang="it-IT" sz="1800" b="1" dirty="0" smtClean="0">
                <a:latin typeface="+mn-lt"/>
              </a:rPr>
              <a:t>Andamento </a:t>
            </a:r>
            <a:r>
              <a:rPr lang="it-IT" sz="1800" b="1" dirty="0">
                <a:latin typeface="+mn-lt"/>
              </a:rPr>
              <a:t>risultato d'esercizio e fondo cassa anni </a:t>
            </a:r>
            <a:r>
              <a:rPr lang="it-IT" sz="1800" b="1" dirty="0" smtClean="0">
                <a:latin typeface="+mn-lt"/>
              </a:rPr>
              <a:t>2010÷2021</a:t>
            </a:r>
            <a:endParaRPr lang="it-IT" sz="1800" b="1" dirty="0">
              <a:latin typeface="+mn-lt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4671"/>
              </p:ext>
            </p:extLst>
          </p:nvPr>
        </p:nvGraphicFramePr>
        <p:xfrm>
          <a:off x="457200" y="836712"/>
          <a:ext cx="82296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35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latin typeface="+mn-lt"/>
              </a:rPr>
              <a:t>CAMERA DI COMMERCIO I.A.A. DI VERONA                                                                                                                 </a:t>
            </a:r>
            <a:r>
              <a:rPr lang="it-IT" sz="1800" b="1" dirty="0" smtClean="0">
                <a:latin typeface="+mn-lt"/>
              </a:rPr>
              <a:t>Incidenza percentuale delle diverse tipologie di Proventi correnti (al netto delle rimanenze)</a:t>
            </a:r>
            <a:endParaRPr lang="it-IT" sz="1800" dirty="0">
              <a:latin typeface="+mn-lt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6363"/>
              </p:ext>
            </p:extLst>
          </p:nvPr>
        </p:nvGraphicFramePr>
        <p:xfrm>
          <a:off x="457200" y="980728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54254"/>
              </p:ext>
            </p:extLst>
          </p:nvPr>
        </p:nvGraphicFramePr>
        <p:xfrm>
          <a:off x="467544" y="908719"/>
          <a:ext cx="8496944" cy="556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latin typeface="+mn-lt"/>
              </a:rPr>
              <a:t>CAMERA DI COMMERCIO I.A.A. DI VERONA                                                                                                         </a:t>
            </a:r>
            <a:br>
              <a:rPr lang="it-IT" sz="1600" b="1" dirty="0" smtClean="0">
                <a:latin typeface="+mn-lt"/>
              </a:rPr>
            </a:br>
            <a:r>
              <a:rPr lang="it-IT" sz="1800" b="1" dirty="0" smtClean="0">
                <a:latin typeface="+mn-lt"/>
              </a:rPr>
              <a:t>Incidenza percentuale delle diverse tipologie di Proventi correnti: confronto 2020-2021</a:t>
            </a:r>
            <a:endParaRPr lang="it-IT" sz="1800" b="1" dirty="0">
              <a:latin typeface="+mn-lt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215201"/>
              </p:ext>
            </p:extLst>
          </p:nvPr>
        </p:nvGraphicFramePr>
        <p:xfrm>
          <a:off x="611560" y="908720"/>
          <a:ext cx="82296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latin typeface="+mn-lt"/>
              </a:rPr>
              <a:t>CAMERA DI COMMERCIO I.A.A. DI VERONA</a:t>
            </a:r>
            <a:r>
              <a:rPr lang="it-IT" sz="1600" b="1" dirty="0" smtClean="0">
                <a:latin typeface="Garamond" pitchFamily="18" charset="0"/>
              </a:rPr>
              <a:t/>
            </a:r>
            <a:br>
              <a:rPr lang="it-IT" sz="1600" b="1" dirty="0" smtClean="0">
                <a:latin typeface="Garamond" pitchFamily="18" charset="0"/>
              </a:rPr>
            </a:br>
            <a:r>
              <a:rPr lang="it-IT" sz="1800" b="1" dirty="0" smtClean="0">
                <a:latin typeface="+mn-lt"/>
              </a:rPr>
              <a:t>Incidenza percentuale delle diverse tipologie di Oneri correnti</a:t>
            </a:r>
            <a:endParaRPr lang="it-IT" sz="1800" b="1" dirty="0">
              <a:latin typeface="+mn-lt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265924"/>
              </p:ext>
            </p:extLst>
          </p:nvPr>
        </p:nvGraphicFramePr>
        <p:xfrm>
          <a:off x="457200" y="1268760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latin typeface="+mn-lt"/>
              </a:rPr>
              <a:t>CAMERA DI COMMERCIO I.A.A. DI VERONA </a:t>
            </a:r>
            <a:r>
              <a:rPr lang="it-IT" sz="1600" b="1" dirty="0" smtClean="0">
                <a:latin typeface="Garamond" pitchFamily="18" charset="0"/>
              </a:rPr>
              <a:t/>
            </a:r>
            <a:br>
              <a:rPr lang="it-IT" sz="1600" b="1" dirty="0" smtClean="0">
                <a:latin typeface="Garamond" pitchFamily="18" charset="0"/>
              </a:rPr>
            </a:br>
            <a:r>
              <a:rPr lang="it-IT" sz="1800" b="1" dirty="0">
                <a:latin typeface="+mn-lt"/>
              </a:rPr>
              <a:t>Valore assoluto ed incidenza percentuale delle diverse tipologie di </a:t>
            </a:r>
            <a:r>
              <a:rPr lang="it-IT" sz="1800" b="1" dirty="0" smtClean="0">
                <a:latin typeface="+mn-lt"/>
              </a:rPr>
              <a:t>Oneri </a:t>
            </a:r>
            <a:r>
              <a:rPr lang="it-IT" sz="1800" b="1" dirty="0">
                <a:latin typeface="+mn-lt"/>
              </a:rPr>
              <a:t>correnti: confronto </a:t>
            </a:r>
            <a:r>
              <a:rPr lang="it-IT" sz="1800" b="1" dirty="0" smtClean="0">
                <a:latin typeface="+mn-lt"/>
              </a:rPr>
              <a:t>2020-2021</a:t>
            </a:r>
            <a:endParaRPr lang="it-IT" sz="16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274715"/>
              </p:ext>
            </p:extLst>
          </p:nvPr>
        </p:nvGraphicFramePr>
        <p:xfrm>
          <a:off x="457200" y="980728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8664</TotalTime>
  <Words>669</Words>
  <Application>Microsoft Office PowerPoint</Application>
  <PresentationFormat>Presentazione su schermo (4:3)</PresentationFormat>
  <Paragraphs>327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BILANCIO D’ESERCIZIO 2021</vt:lpstr>
      <vt:lpstr>CAMERA DI COMMERCIO I.A.A. DI VERONA Dimostrazione disavanzo d’esercizio 2021 – rispetto al Preventivo aggiornato</vt:lpstr>
      <vt:lpstr>CAMERA DI COMMERCIO I.A.A. DI VERONA Confronto risultati delle gestioni 2015-2021</vt:lpstr>
      <vt:lpstr>Confronto Risultati delle Gestioni 2020÷2021</vt:lpstr>
      <vt:lpstr>CAMERA DI COMMERCIO I.A.A. DI VERONA Andamento risultato d'esercizio e fondo cassa anni 2010÷2021</vt:lpstr>
      <vt:lpstr>CAMERA DI COMMERCIO I.A.A. DI VERONA                                                                                                                 Incidenza percentuale delle diverse tipologie di Proventi correnti (al netto delle rimanenze)</vt:lpstr>
      <vt:lpstr>CAMERA DI COMMERCIO I.A.A. DI VERONA                                                                                                          Incidenza percentuale delle diverse tipologie di Proventi correnti: confronto 2020-2021</vt:lpstr>
      <vt:lpstr>CAMERA DI COMMERCIO I.A.A. DI VERONA Incidenza percentuale delle diverse tipologie di Oneri correnti</vt:lpstr>
      <vt:lpstr>CAMERA DI COMMERCIO I.A.A. DI VERONA  Valore assoluto ed incidenza percentuale delle diverse tipologie di Oneri correnti: confronto 2020-2021</vt:lpstr>
      <vt:lpstr>CAMERA DI COMMERCIO I.A.A. DI VERONA Suddivisione percentuale delle diverse tipologie di spese per il personale (4.342)</vt:lpstr>
      <vt:lpstr>CAMERA DI COMMERCIO DI VERONA I.A.A. DI VERONA Suddivisione percentuale delle diverse tipologie di spese di funzionamento (3.981)</vt:lpstr>
      <vt:lpstr>CAMERA DI COMMERCIO I.A.A. DI VERONA  Oneri fiscali/Versamenti allo Stato e Quote associative</vt:lpstr>
      <vt:lpstr>CAMERA DI COMMERCIO I.A.A. DI VERONA - PROGETTO RI.VER. (6.250)</vt:lpstr>
      <vt:lpstr>PROGETTO RI.VER.: MISURE PER RAFFORZARE AZIENDE PARTECIPATE DALLA CAMERA DI COMMERCIO (12.186)</vt:lpstr>
      <vt:lpstr>CAMERA DI COMMERCIO I.A.A. DI VERONA Andamento oneri per Interventi economici nel periodo 2012÷2021 </vt:lpstr>
      <vt:lpstr>Numero imprese al 31.12 e andamento delle iscrizioni e delle cessazioni</vt:lpstr>
      <vt:lpstr>Andamento delle Immobilizzazioni nel periodo 2016÷2021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dibenedetto</dc:creator>
  <cp:lastModifiedBy>Gisella Dibenedetto</cp:lastModifiedBy>
  <cp:revision>467</cp:revision>
  <cp:lastPrinted>2022-04-04T09:54:03Z</cp:lastPrinted>
  <dcterms:created xsi:type="dcterms:W3CDTF">2012-05-22T09:59:18Z</dcterms:created>
  <dcterms:modified xsi:type="dcterms:W3CDTF">2022-05-02T08:20:33Z</dcterms:modified>
</cp:coreProperties>
</file>