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5" r:id="rId2"/>
    <p:sldId id="257" r:id="rId3"/>
    <p:sldId id="301" r:id="rId4"/>
    <p:sldId id="280" r:id="rId5"/>
    <p:sldId id="258" r:id="rId6"/>
    <p:sldId id="259" r:id="rId7"/>
    <p:sldId id="260" r:id="rId8"/>
    <p:sldId id="261" r:id="rId9"/>
    <p:sldId id="262" r:id="rId10"/>
    <p:sldId id="264" r:id="rId11"/>
    <p:sldId id="272" r:id="rId12"/>
    <p:sldId id="304" r:id="rId13"/>
  </p:sldIdLst>
  <p:sldSz cx="9144000" cy="6858000" type="screen4x3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3399FF"/>
    <a:srgbClr val="FF9933"/>
    <a:srgbClr val="FF99FF"/>
    <a:srgbClr val="FF0000"/>
    <a:srgbClr val="99CCFF"/>
    <a:srgbClr val="FFFFCC"/>
    <a:srgbClr val="FCD4E9"/>
    <a:srgbClr val="FEEBFF"/>
    <a:srgbClr val="F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17" autoAdjust="0"/>
  </p:normalViewPr>
  <p:slideViewPr>
    <p:cSldViewPr>
      <p:cViewPr varScale="1">
        <p:scale>
          <a:sx n="105" d="100"/>
          <a:sy n="105" d="100"/>
        </p:scale>
        <p:origin x="-17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ibenedetto\Documents\Documents\Consuntivi\Bilancio%20d'esercizio%202020\Grafici%20per%20Consiglio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1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ibenedetto\Documents\Documents\Consuntivi\Bilancio%20d'esercizio%202020\Grafici%20per%20Consiglio.xlsx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2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7989513449420023"/>
          <c:y val="5.4265087323426435E-2"/>
          <c:w val="0.65880650347068104"/>
          <c:h val="0.84716670598988819"/>
        </c:manualLayout>
      </c:layout>
      <c:bar3DChart>
        <c:barDir val="bar"/>
        <c:grouping val="clustered"/>
        <c:varyColors val="0"/>
        <c:ser>
          <c:idx val="0"/>
          <c:order val="0"/>
          <c:tx>
            <c:v>2019</c:v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-431.779,00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-6.831,00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823949464668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0959557815853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1840884505769169E-3"/>
                  <c:y val="2.087378656734031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-1.622.994,00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Foglio3!$A$2:$A$6</c:f>
              <c:strCache>
                <c:ptCount val="5"/>
                <c:pt idx="0">
                  <c:v>AVANZO/DISAVANZO ECONOMICO DELL'ESERCIZIO</c:v>
                </c:pt>
                <c:pt idx="1">
                  <c:v>Differenza Rettifiche attività finanziarie</c:v>
                </c:pt>
                <c:pt idx="2">
                  <c:v>Risultato gestione straordinaria</c:v>
                </c:pt>
                <c:pt idx="3">
                  <c:v>Risultato gestione finanziaria</c:v>
                </c:pt>
                <c:pt idx="4">
                  <c:v>Risultato gestione corrente</c:v>
                </c:pt>
              </c:strCache>
            </c:strRef>
          </c:cat>
          <c:val>
            <c:numRef>
              <c:f>Foglio3!$B$2:$B$6</c:f>
              <c:numCache>
                <c:formatCode>_(* #,##0.00_);_(* \(#,##0.00\);_(* "-"??_);_(@_)</c:formatCode>
                <c:ptCount val="5"/>
                <c:pt idx="0">
                  <c:v>-431779</c:v>
                </c:pt>
                <c:pt idx="1">
                  <c:v>-6831</c:v>
                </c:pt>
                <c:pt idx="2">
                  <c:v>439332</c:v>
                </c:pt>
                <c:pt idx="3">
                  <c:v>758715</c:v>
                </c:pt>
                <c:pt idx="4">
                  <c:v>-1622994</c:v>
                </c:pt>
              </c:numCache>
            </c:numRef>
          </c:val>
        </c:ser>
        <c:ser>
          <c:idx val="1"/>
          <c:order val="1"/>
          <c:tx>
            <c:v>2020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.17738343565719145"/>
                  <c:y val="7.3091359119784281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32133254290328717"/>
                  <c:y val="-1.147726961272025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0.78042848737239046"/>
                  <c:y val="9.3898486289165015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0.81724118156081804"/>
                  <c:y val="1.773934089936392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0.25118704378541085"/>
                  <c:y val="3.4672156456716442E-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Foglio3!$A$2:$A$6</c:f>
              <c:strCache>
                <c:ptCount val="5"/>
                <c:pt idx="0">
                  <c:v>AVANZO/DISAVANZO ECONOMICO DELL'ESERCIZIO</c:v>
                </c:pt>
                <c:pt idx="1">
                  <c:v>Differenza Rettifiche attività finanziarie</c:v>
                </c:pt>
                <c:pt idx="2">
                  <c:v>Risultato gestione straordinaria</c:v>
                </c:pt>
                <c:pt idx="3">
                  <c:v>Risultato gestione finanziaria</c:v>
                </c:pt>
                <c:pt idx="4">
                  <c:v>Risultato gestione corrente</c:v>
                </c:pt>
              </c:strCache>
            </c:strRef>
          </c:cat>
          <c:val>
            <c:numRef>
              <c:f>Foglio3!$C$2:$C$6</c:f>
              <c:numCache>
                <c:formatCode>_(* #,##0.00_);_(* \(#,##0.00\);_(* "-"??_);_(@_)</c:formatCode>
                <c:ptCount val="5"/>
                <c:pt idx="0">
                  <c:v>-3777918</c:v>
                </c:pt>
                <c:pt idx="1">
                  <c:v>-2456687</c:v>
                </c:pt>
                <c:pt idx="2">
                  <c:v>115968</c:v>
                </c:pt>
                <c:pt idx="3">
                  <c:v>1746169</c:v>
                </c:pt>
                <c:pt idx="4">
                  <c:v>-3183368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3263488"/>
        <c:axId val="129757184"/>
        <c:axId val="0"/>
      </c:bar3DChart>
      <c:catAx>
        <c:axId val="233263488"/>
        <c:scaling>
          <c:orientation val="minMax"/>
        </c:scaling>
        <c:delete val="1"/>
        <c:axPos val="l"/>
        <c:majorTickMark val="out"/>
        <c:minorTickMark val="none"/>
        <c:tickLblPos val="nextTo"/>
        <c:crossAx val="129757184"/>
        <c:crosses val="autoZero"/>
        <c:auto val="1"/>
        <c:lblAlgn val="ctr"/>
        <c:lblOffset val="100"/>
        <c:noMultiLvlLbl val="0"/>
      </c:catAx>
      <c:valAx>
        <c:axId val="129757184"/>
        <c:scaling>
          <c:orientation val="minMax"/>
        </c:scaling>
        <c:delete val="1"/>
        <c:axPos val="b"/>
        <c:numFmt formatCode="_(* #,##0.00_);_(* \(#,##0.00\);_(* &quot;-&quot;??_);_(@_)" sourceLinked="1"/>
        <c:majorTickMark val="out"/>
        <c:minorTickMark val="none"/>
        <c:tickLblPos val="nextTo"/>
        <c:crossAx val="233263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712392252231419"/>
          <c:y val="0.9396574145611174"/>
          <c:w val="0.43196458935317766"/>
          <c:h val="5.0962445921278535E-2"/>
        </c:manualLayout>
      </c:layout>
      <c:overlay val="0"/>
    </c:legend>
    <c:plotVisOnly val="1"/>
    <c:dispBlanksAs val="gap"/>
    <c:showDLblsOverMax val="0"/>
  </c:chart>
  <c:spPr>
    <a:solidFill>
      <a:srgbClr val="FFFFCC"/>
    </a:solidFill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3399FF"/>
              </a:solidFill>
            </c:spPr>
          </c:dPt>
          <c:dLbls>
            <c:dLbl>
              <c:idx val="0"/>
              <c:layout>
                <c:manualLayout>
                  <c:x val="-1.9681830015491567E-2"/>
                  <c:y val="-6.442061435991601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9.2185307827153909E-2"/>
                  <c:y val="0.10886950648265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8.3362546494034073E-2"/>
                  <c:y val="-5.74933113484696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3.0589025388814282E-2"/>
                  <c:y val="-4.0564013000260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Foglio4!$A$25:$A$29</c:f>
              <c:strCache>
                <c:ptCount val="5"/>
                <c:pt idx="0">
                  <c:v>Prestazione di servizi</c:v>
                </c:pt>
                <c:pt idx="1">
                  <c:v>Godimento beni di terzi</c:v>
                </c:pt>
                <c:pt idx="2">
                  <c:v>Oneri diversi di gestione</c:v>
                </c:pt>
                <c:pt idx="3">
                  <c:v>Quote associative</c:v>
                </c:pt>
                <c:pt idx="4">
                  <c:v>Organi istituzionali</c:v>
                </c:pt>
              </c:strCache>
            </c:strRef>
          </c:cat>
          <c:val>
            <c:numRef>
              <c:f>Foglio4!$B$25:$B$29</c:f>
              <c:numCache>
                <c:formatCode>#,##0.00</c:formatCode>
                <c:ptCount val="5"/>
                <c:pt idx="0">
                  <c:v>1567319.96</c:v>
                </c:pt>
                <c:pt idx="1">
                  <c:v>128624.26</c:v>
                </c:pt>
                <c:pt idx="2">
                  <c:v>1954330.04</c:v>
                </c:pt>
                <c:pt idx="3">
                  <c:v>1007127.18</c:v>
                </c:pt>
                <c:pt idx="4">
                  <c:v>53454.78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9940701856714E-2"/>
          <c:y val="0.14348278916573892"/>
          <c:w val="0.8286242147889048"/>
          <c:h val="0.81237884574863428"/>
        </c:manualLayout>
      </c:layout>
      <c:pie3DChart>
        <c:varyColors val="1"/>
        <c:ser>
          <c:idx val="0"/>
          <c:order val="0"/>
          <c:explosion val="40"/>
          <c:dPt>
            <c:idx val="0"/>
            <c:bubble3D val="0"/>
            <c:explosion val="21"/>
          </c:dPt>
          <c:dPt>
            <c:idx val="1"/>
            <c:bubble3D val="0"/>
            <c:explosion val="25"/>
          </c:dPt>
          <c:dPt>
            <c:idx val="2"/>
            <c:bubble3D val="0"/>
            <c:explosion val="28"/>
          </c:dPt>
          <c:dPt>
            <c:idx val="3"/>
            <c:bubble3D val="0"/>
            <c:explosion val="37"/>
          </c:dPt>
          <c:dPt>
            <c:idx val="4"/>
            <c:bubble3D val="0"/>
            <c:explosion val="25"/>
          </c:dPt>
          <c:dPt>
            <c:idx val="5"/>
            <c:bubble3D val="0"/>
            <c:explosion val="26"/>
          </c:dPt>
          <c:dPt>
            <c:idx val="6"/>
            <c:bubble3D val="0"/>
            <c:explosion val="34"/>
          </c:dPt>
          <c:dLbls>
            <c:dLbl>
              <c:idx val="0"/>
              <c:layout>
                <c:manualLayout>
                  <c:x val="6.4066716844566218E-2"/>
                  <c:y val="-3.75987847840286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2.0012626099896881E-2"/>
                  <c:y val="0.137238900980344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3.0373095022678865E-2"/>
                  <c:y val="5.090870002988074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0.14856385094758043"/>
                  <c:y val="3.742226158108907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1.169627291622095E-2"/>
                  <c:y val="0.1870204165355891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2.0466772607334736E-2"/>
                  <c:y val="0.1175948598547118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PROGETTI FINANZIATI CON IL 20% DIRITTO ANNUALE
 </a:t>
                    </a:r>
                    <a:r>
                      <a:rPr lang="en-US" dirty="0" smtClean="0"/>
                      <a:t>822.991   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4.4806651836691559E-2"/>
                  <c:y val="-0.1092067205045999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6.0424576774334347E-2"/>
                  <c:y val="-7.76869740668677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8"/>
              <c:layout>
                <c:manualLayout>
                  <c:x val="5.5629590869684387E-2"/>
                  <c:y val="-7.347030481974088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9"/>
              <c:layout>
                <c:manualLayout>
                  <c:x val="0.10470378069852104"/>
                  <c:y val="-3.00128891523040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0"/>
              <c:layout>
                <c:manualLayout>
                  <c:x val="0.17935097808239658"/>
                  <c:y val="-2.651694080358489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Foglio3!$E$51:$E$60</c:f>
              <c:strCache>
                <c:ptCount val="10"/>
                <c:pt idx="0">
                  <c:v>CONTRIBUTI INTERNAZIONALIZZAZIONE 2020</c:v>
                </c:pt>
                <c:pt idx="1">
                  <c:v>CONTRIBUTI SOSTEGNO ALLA LIQUIDITA' 2020</c:v>
                </c:pt>
                <c:pt idx="2">
                  <c:v>UNIONCAMERE VENETO - BANDO REGIONALE DPI</c:v>
                </c:pt>
                <c:pt idx="3">
                  <c:v>ALTRI INTERVENTI</c:v>
                </c:pt>
                <c:pt idx="4">
                  <c:v>INTERVENTI PER LA DIGITALIZZAZIONE </c:v>
                </c:pt>
                <c:pt idx="5">
                  <c:v>PROGETTI FINANZIATI CON 20% DIRITTO ANNUALE</c:v>
                </c:pt>
                <c:pt idx="6">
                  <c:v>INTERVENTI PER LA COMMERCIALIZZAZIONE</c:v>
                </c:pt>
                <c:pt idx="7">
                  <c:v>FONDAZIONE ARENA</c:v>
                </c:pt>
                <c:pt idx="8">
                  <c:v>INTERVENTI PER  L'ASSISTENZA ALLO SVILUPPO DELLE IMPRESE</c:v>
                </c:pt>
                <c:pt idx="9">
                  <c:v>PIANO MARKETING TERRITORIALE</c:v>
                </c:pt>
              </c:strCache>
            </c:strRef>
          </c:cat>
          <c:val>
            <c:numRef>
              <c:f>Foglio3!$F$51:$F$60</c:f>
              <c:numCache>
                <c:formatCode>_-* #,##0\ _€_-;\-* #,##0\ _€_-;_-* "-"??\ _€_-;_-@_-</c:formatCode>
                <c:ptCount val="10"/>
                <c:pt idx="0">
                  <c:v>1239950</c:v>
                </c:pt>
                <c:pt idx="1">
                  <c:v>1430500</c:v>
                </c:pt>
                <c:pt idx="2">
                  <c:v>300000</c:v>
                </c:pt>
                <c:pt idx="3">
                  <c:v>123695.82</c:v>
                </c:pt>
                <c:pt idx="4">
                  <c:v>1000000</c:v>
                </c:pt>
                <c:pt idx="5">
                  <c:v>822990.61</c:v>
                </c:pt>
                <c:pt idx="6">
                  <c:v>406811.36</c:v>
                </c:pt>
                <c:pt idx="7">
                  <c:v>580960.17000000004</c:v>
                </c:pt>
                <c:pt idx="8">
                  <c:v>381340</c:v>
                </c:pt>
                <c:pt idx="9">
                  <c:v>200000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0"/>
          <c:dLbls>
            <c:dLbl>
              <c:idx val="0"/>
              <c:layout>
                <c:manualLayout>
                  <c:x val="-4.3209876543209881E-2"/>
                  <c:y val="-3.4357654344322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658370848008886E-17"/>
                  <c:y val="-2.977663376507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6296296296296294E-2"/>
                  <c:y val="3.8938674923565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9382716049382713E-2"/>
                  <c:y val="-3.8938674923565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0925925925925812E-2"/>
                  <c:y val="2.9776633765079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1604938271604826E-2"/>
                  <c:y val="-4.5810205792429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Foglio3!$A$89:$I$89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Foglio3!$A$90:$I$90</c:f>
              <c:numCache>
                <c:formatCode>_(* #,##0.00_);_(* \(#,##0.00\);_(* "-"??_);_(@_)</c:formatCode>
                <c:ptCount val="9"/>
                <c:pt idx="0">
                  <c:v>13692889.25</c:v>
                </c:pt>
                <c:pt idx="1">
                  <c:v>13329549.110000001</c:v>
                </c:pt>
                <c:pt idx="2" formatCode="#,##0.00">
                  <c:v>8550333.0199999996</c:v>
                </c:pt>
                <c:pt idx="3" formatCode="#,##0.00">
                  <c:v>6985491.2999999998</c:v>
                </c:pt>
                <c:pt idx="4" formatCode="#,##0.00">
                  <c:v>6098933.0899999999</c:v>
                </c:pt>
                <c:pt idx="5" formatCode="#,##0.00">
                  <c:v>2125302.0499999998</c:v>
                </c:pt>
                <c:pt idx="6" formatCode="#,##0.00">
                  <c:v>5242458.03</c:v>
                </c:pt>
                <c:pt idx="7" formatCode="#,##0.00">
                  <c:v>5365635.9400000004</c:v>
                </c:pt>
                <c:pt idx="8" formatCode="#,##0.00">
                  <c:v>6486247.96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7284352"/>
        <c:axId val="237298432"/>
      </c:lineChart>
      <c:catAx>
        <c:axId val="23728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237298432"/>
        <c:crosses val="autoZero"/>
        <c:auto val="1"/>
        <c:lblAlgn val="ctr"/>
        <c:lblOffset val="100"/>
        <c:noMultiLvlLbl val="0"/>
      </c:catAx>
      <c:valAx>
        <c:axId val="237298432"/>
        <c:scaling>
          <c:orientation val="minMax"/>
        </c:scaling>
        <c:delete val="1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237284352"/>
        <c:crosses val="autoZero"/>
        <c:crossBetween val="between"/>
      </c:valAx>
      <c:spPr>
        <a:solidFill>
          <a:schemeClr val="tx2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rgbClr val="FF99FF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9243095598349969E-3"/>
          <c:y val="6.3924903019072721E-2"/>
          <c:w val="0.9898917093909142"/>
          <c:h val="0.86171346503870849"/>
        </c:manualLayout>
      </c:layout>
      <c:lineChart>
        <c:grouping val="standard"/>
        <c:varyColors val="0"/>
        <c:ser>
          <c:idx val="0"/>
          <c:order val="0"/>
          <c:tx>
            <c:strRef>
              <c:f>Foglio3!$B$10</c:f>
              <c:strCache>
                <c:ptCount val="1"/>
                <c:pt idx="0">
                  <c:v>Risultato d'esercizio</c:v>
                </c:pt>
              </c:strCache>
            </c:strRef>
          </c:tx>
          <c:dLbls>
            <c:dLbl>
              <c:idx val="0"/>
              <c:layout>
                <c:manualLayout>
                  <c:x val="-2.7279936830836033E-2"/>
                  <c:y val="-3.131067985101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279936830836037E-3"/>
                  <c:y val="-3.131067985101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4559873661672073E-2"/>
                  <c:y val="3.131067985101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915939989294236E-2"/>
                  <c:y val="3.757281582121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463917880086848E-2"/>
                  <c:y val="-2.713592253754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6375892612421261E-2"/>
                  <c:y val="4.8009709104882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3195876820130272E-2"/>
                  <c:y val="-2.9223301194276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1831879978588472E-2"/>
                  <c:y val="-3.33980585077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7731958940043424E-2"/>
                  <c:y val="-3.1310679851010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7287867344755682E-2"/>
                  <c:y val="4.8009709104882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7.1783561776998968E-3"/>
                  <c:y val="3.6965299651390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Foglio3!$A$11:$A$21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Foglio3!$B$11:$B$21</c:f>
              <c:numCache>
                <c:formatCode>"€"\ #,##0.00;[Red]\-"€"\ #,##0.00</c:formatCode>
                <c:ptCount val="11"/>
                <c:pt idx="0">
                  <c:v>4363916</c:v>
                </c:pt>
                <c:pt idx="1">
                  <c:v>1610509</c:v>
                </c:pt>
                <c:pt idx="2">
                  <c:v>-9880608</c:v>
                </c:pt>
                <c:pt idx="3">
                  <c:v>-3556974</c:v>
                </c:pt>
                <c:pt idx="4">
                  <c:v>656424</c:v>
                </c:pt>
                <c:pt idx="5">
                  <c:v>-655128</c:v>
                </c:pt>
                <c:pt idx="6">
                  <c:v>78460</c:v>
                </c:pt>
                <c:pt idx="7">
                  <c:v>2906374</c:v>
                </c:pt>
                <c:pt idx="8">
                  <c:v>545705</c:v>
                </c:pt>
                <c:pt idx="9">
                  <c:v>-431779</c:v>
                </c:pt>
                <c:pt idx="10">
                  <c:v>-3777918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Foglio3!$C$10</c:f>
              <c:strCache>
                <c:ptCount val="1"/>
                <c:pt idx="0">
                  <c:v>Fondo cassa al 31/12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46116505971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4559873661672075E-3"/>
                  <c:y val="-1.0436893283670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5923870503213874E-2"/>
                  <c:y val="3.3398058507744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6375892612421261E-2"/>
                  <c:y val="3.131067985101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2283902087795859E-2"/>
                  <c:y val="-3.7572815821212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275971573876217E-2"/>
                  <c:y val="-3.131067985101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6827914721628649E-2"/>
                  <c:y val="3.131067985101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0911974732334415E-2"/>
                  <c:y val="2.5048543880808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2275971573876217E-2"/>
                  <c:y val="3.1310679851010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731958940043424E-2"/>
                  <c:y val="2.713592253754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0911974732334415E-2"/>
                  <c:y val="-3.757281582121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Foglio3!$A$11:$A$21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Foglio3!$C$11:$C$21</c:f>
              <c:numCache>
                <c:formatCode>"€"\ #,##0.00;[Red]\-"€"\ #,##0.00</c:formatCode>
                <c:ptCount val="11"/>
                <c:pt idx="0">
                  <c:v>48322408</c:v>
                </c:pt>
                <c:pt idx="1">
                  <c:v>42937978</c:v>
                </c:pt>
                <c:pt idx="2">
                  <c:v>37159847</c:v>
                </c:pt>
                <c:pt idx="3">
                  <c:v>35527808</c:v>
                </c:pt>
                <c:pt idx="4">
                  <c:v>38621319</c:v>
                </c:pt>
                <c:pt idx="5">
                  <c:v>29124883</c:v>
                </c:pt>
                <c:pt idx="6">
                  <c:v>26949815</c:v>
                </c:pt>
                <c:pt idx="7">
                  <c:v>32483475</c:v>
                </c:pt>
                <c:pt idx="8">
                  <c:v>36993154</c:v>
                </c:pt>
                <c:pt idx="9">
                  <c:v>40180561</c:v>
                </c:pt>
                <c:pt idx="10">
                  <c:v>41638238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4574208"/>
        <c:axId val="234575744"/>
      </c:lineChart>
      <c:catAx>
        <c:axId val="23457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234575744"/>
        <c:crosses val="autoZero"/>
        <c:auto val="1"/>
        <c:lblAlgn val="ctr"/>
        <c:lblOffset val="100"/>
        <c:noMultiLvlLbl val="0"/>
      </c:catAx>
      <c:valAx>
        <c:axId val="234575744"/>
        <c:scaling>
          <c:orientation val="minMax"/>
        </c:scaling>
        <c:delete val="1"/>
        <c:axPos val="l"/>
        <c:majorGridlines/>
        <c:numFmt formatCode="&quot;€&quot;\ #,##0.00;[Red]\-&quot;€&quot;\ #,##0.00" sourceLinked="1"/>
        <c:majorTickMark val="out"/>
        <c:minorTickMark val="none"/>
        <c:tickLblPos val="nextTo"/>
        <c:crossAx val="234574208"/>
        <c:crosses val="autoZero"/>
        <c:crossBetween val="between"/>
      </c:valAx>
      <c:spPr>
        <a:solidFill>
          <a:schemeClr val="accent4">
            <a:lumMod val="20000"/>
            <a:lumOff val="80000"/>
          </a:schemeClr>
        </a:solidFill>
      </c:spPr>
    </c:plotArea>
    <c:legend>
      <c:legendPos val="r"/>
      <c:layout>
        <c:manualLayout>
          <c:xMode val="edge"/>
          <c:yMode val="edge"/>
          <c:x val="0.15801806748068281"/>
          <c:y val="0.94026382493894833"/>
          <c:w val="0.7601421220268092"/>
          <c:h val="4.000633774181131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599867337881992E-2"/>
          <c:y val="0.16478145145463996"/>
          <c:w val="0.84499217688740647"/>
          <c:h val="0.82907787500250651"/>
        </c:manualLayout>
      </c:layout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99FF"/>
              </a:solidFill>
            </c:spPr>
          </c:dPt>
          <c:dLbls>
            <c:dLbl>
              <c:idx val="0"/>
              <c:layout>
                <c:manualLayout>
                  <c:x val="-3.2127549385277773E-2"/>
                  <c:y val="7.118914510503131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2.2246627383557632E-2"/>
                  <c:y val="-4.41145290429977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9.5139961112127844E-2"/>
                  <c:y val="-7.201127644684103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4.2326110808955382E-2"/>
                  <c:y val="-9.966904364856696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0.17091546312740633"/>
                  <c:y val="-7.208688228795109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Foglio5!$A$30:$A$34</c:f>
              <c:strCache>
                <c:ptCount val="5"/>
                <c:pt idx="0">
                  <c:v>Diritto annuale </c:v>
                </c:pt>
                <c:pt idx="1">
                  <c:v>Diritti di Segreteria</c:v>
                </c:pt>
                <c:pt idx="2">
                  <c:v>Contributi, trasferimenti e altre entrate</c:v>
                </c:pt>
                <c:pt idx="3">
                  <c:v>Proventi da gestione di beni e servizi</c:v>
                </c:pt>
                <c:pt idx="4">
                  <c:v>Variazione delle rimanenze</c:v>
                </c:pt>
              </c:strCache>
            </c:strRef>
          </c:cat>
          <c:val>
            <c:numRef>
              <c:f>Foglio5!$B$30:$B$34</c:f>
              <c:numCache>
                <c:formatCode>0.00%</c:formatCode>
                <c:ptCount val="5"/>
                <c:pt idx="0">
                  <c:v>0.6969786891485058</c:v>
                </c:pt>
                <c:pt idx="1">
                  <c:v>0.27485915424710922</c:v>
                </c:pt>
                <c:pt idx="2">
                  <c:v>1.8694159633221092E-2</c:v>
                </c:pt>
                <c:pt idx="3">
                  <c:v>9.1566304590774087E-3</c:v>
                </c:pt>
                <c:pt idx="4">
                  <c:v>3.1136651208651429E-4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accent3">
            <a:lumMod val="20000"/>
            <a:lumOff val="80000"/>
          </a:schemeClr>
        </a:solidFill>
      </c:spPr>
    </c:sideWall>
    <c:backWall>
      <c:thickness val="0"/>
      <c:spPr>
        <a:solidFill>
          <a:schemeClr val="accent5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9.6590356760960932E-4"/>
          <c:y val="9.2114087302918321E-4"/>
          <c:w val="0.99903412227257382"/>
          <c:h val="0.88755162250934028"/>
        </c:manualLayout>
      </c:layout>
      <c:bar3DChart>
        <c:barDir val="col"/>
        <c:grouping val="clustered"/>
        <c:varyColors val="0"/>
        <c:ser>
          <c:idx val="0"/>
          <c:order val="0"/>
          <c:tx>
            <c:v>2019</c:v>
          </c:tx>
          <c:invertIfNegative val="0"/>
          <c:dLbls>
            <c:dLbl>
              <c:idx val="0"/>
              <c:layout>
                <c:manualLayout>
                  <c:x val="0"/>
                  <c:y val="-1.7038997838596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1.7038997838596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7038997838596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856753409547203E-3"/>
                  <c:y val="-1.7039189503364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928376704773602E-3"/>
                  <c:y val="-2.1907282935338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Foglio5!$A$23:$A$27</c:f>
              <c:strCache>
                <c:ptCount val="5"/>
                <c:pt idx="0">
                  <c:v>Diritto annuale </c:v>
                </c:pt>
                <c:pt idx="1">
                  <c:v>Diritti di Segreteria</c:v>
                </c:pt>
                <c:pt idx="2">
                  <c:v>Contributi, trasferimenti e altre entrate</c:v>
                </c:pt>
                <c:pt idx="3">
                  <c:v>Proventi da gestione di beni e servizi</c:v>
                </c:pt>
                <c:pt idx="4">
                  <c:v>Variazione delle rimanenze</c:v>
                </c:pt>
              </c:strCache>
            </c:strRef>
          </c:cat>
          <c:val>
            <c:numRef>
              <c:f>Foglio5!$B$23:$B$27</c:f>
              <c:numCache>
                <c:formatCode>0.00%</c:formatCode>
                <c:ptCount val="5"/>
                <c:pt idx="0">
                  <c:v>0.68256840523138518</c:v>
                </c:pt>
                <c:pt idx="1">
                  <c:v>0.28178943514046145</c:v>
                </c:pt>
                <c:pt idx="2">
                  <c:v>1.650192634519777E-2</c:v>
                </c:pt>
                <c:pt idx="3">
                  <c:v>1.8268502652662572E-2</c:v>
                </c:pt>
                <c:pt idx="4">
                  <c:v>8.7173063029301388E-4</c:v>
                </c:pt>
              </c:numCache>
            </c:numRef>
          </c:val>
        </c:ser>
        <c:ser>
          <c:idx val="1"/>
          <c:order val="1"/>
          <c:tx>
            <c:v>2020</c:v>
          </c:tx>
          <c:spPr>
            <a:solidFill>
              <a:srgbClr val="FF99FF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-1.46048552902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421214375250962E-2"/>
                  <c:y val="-2.4341425483709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1.46048552902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791405204572832E-2"/>
                  <c:y val="-2.6775568032079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7851301143208E-3"/>
                  <c:y val="-2.1907282935338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Foglio5!$A$23:$A$27</c:f>
              <c:strCache>
                <c:ptCount val="5"/>
                <c:pt idx="0">
                  <c:v>Diritto annuale </c:v>
                </c:pt>
                <c:pt idx="1">
                  <c:v>Diritti di Segreteria</c:v>
                </c:pt>
                <c:pt idx="2">
                  <c:v>Contributi, trasferimenti e altre entrate</c:v>
                </c:pt>
                <c:pt idx="3">
                  <c:v>Proventi da gestione di beni e servizi</c:v>
                </c:pt>
                <c:pt idx="4">
                  <c:v>Variazione delle rimanenze</c:v>
                </c:pt>
              </c:strCache>
            </c:strRef>
          </c:cat>
          <c:val>
            <c:numRef>
              <c:f>Foglio5!$C$23:$C$27</c:f>
              <c:numCache>
                <c:formatCode>0.00%</c:formatCode>
                <c:ptCount val="5"/>
                <c:pt idx="0">
                  <c:v>0.6969786891485058</c:v>
                </c:pt>
                <c:pt idx="1">
                  <c:v>0.27485915424710922</c:v>
                </c:pt>
                <c:pt idx="2">
                  <c:v>1.8694159633221092E-2</c:v>
                </c:pt>
                <c:pt idx="3">
                  <c:v>9.1566304590774087E-3</c:v>
                </c:pt>
                <c:pt idx="4">
                  <c:v>3.1136651208651429E-4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4672512"/>
        <c:axId val="234674048"/>
        <c:axId val="0"/>
      </c:bar3DChart>
      <c:catAx>
        <c:axId val="234672512"/>
        <c:scaling>
          <c:orientation val="minMax"/>
        </c:scaling>
        <c:delete val="0"/>
        <c:axPos val="b"/>
        <c:majorTickMark val="out"/>
        <c:minorTickMark val="none"/>
        <c:tickLblPos val="nextTo"/>
        <c:crossAx val="234674048"/>
        <c:crosses val="autoZero"/>
        <c:auto val="1"/>
        <c:lblAlgn val="ctr"/>
        <c:lblOffset val="100"/>
        <c:noMultiLvlLbl val="0"/>
      </c:catAx>
      <c:valAx>
        <c:axId val="234674048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234672512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</c:spPr>
    </c:plotArea>
    <c:legend>
      <c:legendPos val="r"/>
      <c:layout>
        <c:manualLayout>
          <c:xMode val="edge"/>
          <c:yMode val="edge"/>
          <c:x val="2.5616624240298435E-2"/>
          <c:y val="0.96391163257557388"/>
          <c:w val="0.8937786922642692"/>
          <c:h val="3.5831580428343245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837221736171876E-2"/>
          <c:y val="5.5080862939673708E-2"/>
          <c:w val="0.94530086516963163"/>
          <c:h val="0.92780610385710827"/>
        </c:manualLayout>
      </c:layout>
      <c:pie3DChart>
        <c:varyColors val="1"/>
        <c:ser>
          <c:idx val="0"/>
          <c:order val="0"/>
          <c:spPr>
            <a:solidFill>
              <a:srgbClr val="FFCCFF"/>
            </a:solidFill>
          </c:spPr>
          <c:explosion val="2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2.9564363037103292E-2"/>
                  <c:y val="-6.5777081765744838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2.1371950983753187E-2"/>
                  <c:y val="6.26353303465738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2.8866361818742647E-2"/>
                  <c:y val="4.32483490807151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3.9253466270398732E-2"/>
                  <c:y val="-3.98881625249458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Foglio4!$A$53:$A$56</c:f>
              <c:strCache>
                <c:ptCount val="4"/>
                <c:pt idx="0">
                  <c:v>Personale</c:v>
                </c:pt>
                <c:pt idx="1">
                  <c:v>Funzionamento</c:v>
                </c:pt>
                <c:pt idx="2">
                  <c:v>Interventi economici</c:v>
                </c:pt>
                <c:pt idx="3">
                  <c:v>Ammortamenti ed accantonamenti</c:v>
                </c:pt>
              </c:strCache>
            </c:strRef>
          </c:cat>
          <c:val>
            <c:numRef>
              <c:f>Foglio4!$B$53:$B$56</c:f>
              <c:numCache>
                <c:formatCode>#,##0.00</c:formatCode>
                <c:ptCount val="4"/>
                <c:pt idx="0">
                  <c:v>4490765.58</c:v>
                </c:pt>
                <c:pt idx="1">
                  <c:v>4710856.22</c:v>
                </c:pt>
                <c:pt idx="2">
                  <c:v>6486247.96</c:v>
                </c:pt>
                <c:pt idx="3">
                  <c:v>4647406.71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  <c:spPr>
        <a:solidFill>
          <a:srgbClr val="FFCCFF"/>
        </a:solidFill>
      </c:spPr>
    </c:floor>
    <c:sideWall>
      <c:thickness val="0"/>
      <c:spPr>
        <a:solidFill>
          <a:srgbClr val="FFCCFF"/>
        </a:solidFill>
      </c:spPr>
    </c:sideWall>
    <c:backWall>
      <c:thickness val="0"/>
      <c:spPr>
        <a:solidFill>
          <a:srgbClr val="FFCCFF"/>
        </a:solidFill>
      </c:spPr>
    </c:backWall>
    <c:plotArea>
      <c:layout>
        <c:manualLayout>
          <c:layoutTarget val="inner"/>
          <c:xMode val="edge"/>
          <c:yMode val="edge"/>
          <c:x val="0"/>
          <c:y val="1.3916544885326135E-2"/>
          <c:w val="0.9969112452625275"/>
          <c:h val="0.83038651349580694"/>
        </c:manualLayout>
      </c:layout>
      <c:bar3DChart>
        <c:barDir val="col"/>
        <c:grouping val="clustered"/>
        <c:varyColors val="0"/>
        <c:ser>
          <c:idx val="0"/>
          <c:order val="0"/>
          <c:tx>
            <c:v>2019</c:v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3.757281582121256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4.489.569,61</a:t>
                    </a:r>
                  </a:p>
                  <a:p>
                    <a:r>
                      <a:rPr lang="en-US"/>
                      <a:t>(23,36%)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639968415418019E-3"/>
                  <c:y val="-4.17475731346806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4.675.032,39</a:t>
                    </a:r>
                  </a:p>
                  <a:p>
                    <a:r>
                      <a:rPr lang="en-US"/>
                      <a:t>(24,32%)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8199842077090091E-3"/>
                  <c:y val="-4.17475731346806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5.365.635,94</a:t>
                    </a:r>
                  </a:p>
                  <a:p>
                    <a:r>
                      <a:rPr lang="en-US"/>
                      <a:t>(27,91%)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0919905246255056E-3"/>
                  <c:y val="-6.262135970202094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4.692.114,79</a:t>
                    </a:r>
                  </a:p>
                  <a:p>
                    <a:r>
                      <a:rPr lang="en-US"/>
                      <a:t>(24,41%)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Foglio4!$A$45:$A$48</c:f>
              <c:strCache>
                <c:ptCount val="4"/>
                <c:pt idx="0">
                  <c:v>Personale</c:v>
                </c:pt>
                <c:pt idx="1">
                  <c:v>Funzionamento</c:v>
                </c:pt>
                <c:pt idx="2">
                  <c:v>Interventi economici</c:v>
                </c:pt>
                <c:pt idx="3">
                  <c:v>Ammortamenti ed accantonamenti</c:v>
                </c:pt>
              </c:strCache>
            </c:strRef>
          </c:cat>
          <c:val>
            <c:numRef>
              <c:f>Foglio4!$B$45:$B$48</c:f>
              <c:numCache>
                <c:formatCode>#,##0.00</c:formatCode>
                <c:ptCount val="4"/>
                <c:pt idx="0">
                  <c:v>4489569.6100000003</c:v>
                </c:pt>
                <c:pt idx="1">
                  <c:v>4675032.3899999997</c:v>
                </c:pt>
                <c:pt idx="2">
                  <c:v>5365635.9400000004</c:v>
                </c:pt>
                <c:pt idx="3">
                  <c:v>4692114.79</c:v>
                </c:pt>
              </c:numCache>
            </c:numRef>
          </c:val>
        </c:ser>
        <c:ser>
          <c:idx val="1"/>
          <c:order val="1"/>
          <c:tx>
            <c:v>2020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4.2283902087795859E-2"/>
                  <c:y val="-3.131067985101043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4.490.765,58</a:t>
                    </a:r>
                  </a:p>
                  <a:p>
                    <a:r>
                      <a:rPr lang="en-US"/>
                      <a:t>(22,08%)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279936830836037E-2"/>
                  <c:y val="-6.67961170154890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4.710.856,22</a:t>
                    </a:r>
                  </a:p>
                  <a:p>
                    <a:r>
                      <a:rPr lang="en-US"/>
                      <a:t>(23,17%)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819191156317045E-2"/>
                  <c:y val="-3.13106798510104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6.486.247,96</a:t>
                    </a:r>
                  </a:p>
                  <a:p>
                    <a:r>
                      <a:rPr lang="en-US"/>
                      <a:t>(31,90%)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9555908404712257E-2"/>
                  <c:y val="-6.470873835875497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4.647.406,71</a:t>
                    </a:r>
                  </a:p>
                  <a:p>
                    <a:r>
                      <a:rPr lang="en-US"/>
                      <a:t>22,85%)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Foglio4!$A$45:$A$48</c:f>
              <c:strCache>
                <c:ptCount val="4"/>
                <c:pt idx="0">
                  <c:v>Personale</c:v>
                </c:pt>
                <c:pt idx="1">
                  <c:v>Funzionamento</c:v>
                </c:pt>
                <c:pt idx="2">
                  <c:v>Interventi economici</c:v>
                </c:pt>
                <c:pt idx="3">
                  <c:v>Ammortamenti ed accantonamenti</c:v>
                </c:pt>
              </c:strCache>
            </c:strRef>
          </c:cat>
          <c:val>
            <c:numRef>
              <c:f>Foglio4!$C$45:$C$48</c:f>
              <c:numCache>
                <c:formatCode>#,##0.00</c:formatCode>
                <c:ptCount val="4"/>
                <c:pt idx="0">
                  <c:v>4490765.58</c:v>
                </c:pt>
                <c:pt idx="1">
                  <c:v>4710856.22</c:v>
                </c:pt>
                <c:pt idx="2">
                  <c:v>6486247.96</c:v>
                </c:pt>
                <c:pt idx="3">
                  <c:v>4647406.71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4725760"/>
        <c:axId val="234727296"/>
        <c:axId val="0"/>
      </c:bar3DChart>
      <c:catAx>
        <c:axId val="234725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234727296"/>
        <c:crosses val="autoZero"/>
        <c:auto val="1"/>
        <c:lblAlgn val="ctr"/>
        <c:lblOffset val="100"/>
        <c:noMultiLvlLbl val="0"/>
      </c:catAx>
      <c:valAx>
        <c:axId val="234727296"/>
        <c:scaling>
          <c:orientation val="minMax"/>
        </c:scaling>
        <c:delete val="1"/>
        <c:axPos val="l"/>
        <c:majorGridlines/>
        <c:numFmt formatCode="#,##0.00" sourceLinked="1"/>
        <c:majorTickMark val="out"/>
        <c:minorTickMark val="none"/>
        <c:tickLblPos val="nextTo"/>
        <c:crossAx val="234725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6205446707891611E-2"/>
          <c:y val="0.93608906762548028"/>
          <c:w val="0.84740279965184795"/>
          <c:h val="3.5831580428343245E-2"/>
        </c:manualLayout>
      </c:layout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spPr>
    <a:solidFill>
      <a:srgbClr val="99CCFF"/>
    </a:solidFill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923614535541053E-2"/>
          <c:y val="0.16252968854308056"/>
          <c:w val="0.84499217688740647"/>
          <c:h val="0.8290778750025065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99FF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6600"/>
              </a:solidFill>
            </c:spPr>
          </c:dPt>
          <c:dLbls>
            <c:dLbl>
              <c:idx val="0"/>
              <c:layout>
                <c:manualLayout>
                  <c:x val="-2.7891815969024562E-2"/>
                  <c:y val="-0.4864042730646350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4.3371286813952546E-2"/>
                  <c:y val="-5.97026455141246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7.9927207677218629E-2"/>
                  <c:y val="-4.07762024369406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Foglio4!$A$35:$A$38</c:f>
              <c:strCache>
                <c:ptCount val="4"/>
                <c:pt idx="0">
                  <c:v>Competenze al personale</c:v>
                </c:pt>
                <c:pt idx="1">
                  <c:v>Oneri sociali</c:v>
                </c:pt>
                <c:pt idx="2">
                  <c:v>Accantonamenti TFR</c:v>
                </c:pt>
                <c:pt idx="3">
                  <c:v>Altri costi</c:v>
                </c:pt>
              </c:strCache>
            </c:strRef>
          </c:cat>
          <c:val>
            <c:numRef>
              <c:f>Foglio4!$B$35:$B$38</c:f>
              <c:numCache>
                <c:formatCode>#,##0.00</c:formatCode>
                <c:ptCount val="4"/>
                <c:pt idx="0">
                  <c:v>3261439.44</c:v>
                </c:pt>
                <c:pt idx="1">
                  <c:v>873297.45</c:v>
                </c:pt>
                <c:pt idx="2">
                  <c:v>280301.34999999998</c:v>
                </c:pt>
                <c:pt idx="3">
                  <c:v>75727.34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526196209959486E-2"/>
          <c:y val="8.9684935713515351E-2"/>
          <c:w val="0.84494760758008103"/>
          <c:h val="0.8289947400095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0.34021</cdr:x>
      <cdr:y>0.09466</cdr:y>
    </cdr:from>
    <cdr:to>
      <cdr:x>0.41237</cdr:x>
      <cdr:y>0.13009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167616" y="575930"/>
          <a:ext cx="671919" cy="215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0.89126</cdr:x>
      <cdr:y>0.26223</cdr:y>
    </cdr:from>
    <cdr:to>
      <cdr:x>0.99752</cdr:x>
      <cdr:y>0.32169</cdr:y>
    </cdr:to>
    <cdr:sp macro="" textlink="">
      <cdr:nvSpPr>
        <cdr:cNvPr id="5" name="CasellaDiTesto 1"/>
        <cdr:cNvSpPr txBox="1"/>
      </cdr:nvSpPr>
      <cdr:spPr>
        <a:xfrm xmlns:a="http://schemas.openxmlformats.org/drawingml/2006/main">
          <a:off x="7659338" y="1368152"/>
          <a:ext cx="913184" cy="310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000" b="1" dirty="0"/>
            <a:t>1.746.169,</a:t>
          </a:r>
          <a:r>
            <a:rPr lang="it-IT" sz="1100" b="1" dirty="0"/>
            <a:t>00</a:t>
          </a:r>
        </a:p>
      </cdr:txBody>
    </cdr:sp>
  </cdr:relSizeAnchor>
  <cdr:relSizeAnchor xmlns:cdr="http://schemas.openxmlformats.org/drawingml/2006/chartDrawing">
    <cdr:from>
      <cdr:x>0.73981</cdr:x>
      <cdr:y>0.42784</cdr:y>
    </cdr:from>
    <cdr:to>
      <cdr:x>0.84607</cdr:x>
      <cdr:y>0.48731</cdr:y>
    </cdr:to>
    <cdr:sp macro="" textlink="">
      <cdr:nvSpPr>
        <cdr:cNvPr id="6" name="CasellaDiTesto 1"/>
        <cdr:cNvSpPr txBox="1"/>
      </cdr:nvSpPr>
      <cdr:spPr>
        <a:xfrm xmlns:a="http://schemas.openxmlformats.org/drawingml/2006/main">
          <a:off x="6347048" y="2232248"/>
          <a:ext cx="911636" cy="3102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000" b="1" dirty="0"/>
            <a:t>115.968,00</a:t>
          </a:r>
        </a:p>
      </cdr:txBody>
    </cdr:sp>
  </cdr:relSizeAnchor>
  <cdr:relSizeAnchor xmlns:cdr="http://schemas.openxmlformats.org/drawingml/2006/chartDrawing">
    <cdr:from>
      <cdr:x>0.21662</cdr:x>
      <cdr:y>0.75908</cdr:y>
    </cdr:from>
    <cdr:to>
      <cdr:x>0.32288</cdr:x>
      <cdr:y>0.81855</cdr:y>
    </cdr:to>
    <cdr:sp macro="" textlink="">
      <cdr:nvSpPr>
        <cdr:cNvPr id="8" name="CasellaDiTesto 1"/>
        <cdr:cNvSpPr txBox="1"/>
      </cdr:nvSpPr>
      <cdr:spPr>
        <a:xfrm xmlns:a="http://schemas.openxmlformats.org/drawingml/2006/main">
          <a:off x="1861625" y="3960440"/>
          <a:ext cx="913185" cy="3102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000" b="1" dirty="0"/>
            <a:t>-3.777.918,00</a:t>
          </a:r>
        </a:p>
      </cdr:txBody>
    </cdr:sp>
  </cdr:relSizeAnchor>
  <cdr:relSizeAnchor xmlns:cdr="http://schemas.openxmlformats.org/drawingml/2006/chartDrawing">
    <cdr:from>
      <cdr:x>0.32734</cdr:x>
      <cdr:y>0.59346</cdr:y>
    </cdr:from>
    <cdr:to>
      <cdr:x>0.4336</cdr:x>
      <cdr:y>0.65293</cdr:y>
    </cdr:to>
    <cdr:sp macro="" textlink="">
      <cdr:nvSpPr>
        <cdr:cNvPr id="9" name="CasellaDiTesto 1"/>
        <cdr:cNvSpPr txBox="1"/>
      </cdr:nvSpPr>
      <cdr:spPr>
        <a:xfrm xmlns:a="http://schemas.openxmlformats.org/drawingml/2006/main">
          <a:off x="2808312" y="3096344"/>
          <a:ext cx="911636" cy="3102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000" b="1" dirty="0"/>
            <a:t>-2.456.687,00</a:t>
          </a:r>
        </a:p>
      </cdr:txBody>
    </cdr:sp>
  </cdr:relSizeAnchor>
  <cdr:relSizeAnchor xmlns:cdr="http://schemas.openxmlformats.org/drawingml/2006/chartDrawing">
    <cdr:from>
      <cdr:x>0.27528</cdr:x>
      <cdr:y>0.11041</cdr:y>
    </cdr:from>
    <cdr:to>
      <cdr:x>0.38154</cdr:x>
      <cdr:y>0.16988</cdr:y>
    </cdr:to>
    <cdr:sp macro="" textlink="">
      <cdr:nvSpPr>
        <cdr:cNvPr id="11" name="CasellaDiTesto 1"/>
        <cdr:cNvSpPr txBox="1"/>
      </cdr:nvSpPr>
      <cdr:spPr>
        <a:xfrm xmlns:a="http://schemas.openxmlformats.org/drawingml/2006/main">
          <a:off x="2365681" y="576064"/>
          <a:ext cx="913184" cy="3102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000" b="1" dirty="0" smtClean="0"/>
            <a:t>-3.183.368,00</a:t>
          </a:r>
          <a:endParaRPr lang="it-IT" sz="10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07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002" y="3"/>
            <a:ext cx="294507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2BC48-F81B-41AE-A096-B6D191D9A0D4}" type="datetimeFigureOut">
              <a:rPr lang="it-IT" smtClean="0"/>
              <a:t>11/05/2021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52" y="4689475"/>
            <a:ext cx="5437178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507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002" y="9377363"/>
            <a:ext cx="294507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42962-5EE8-4AAA-908B-4B78CCB50D0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128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39A0-BF26-45BE-A0CD-E239B9F50574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8DC5-67A0-4CFA-A8D6-CC9899513690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5913-1185-4F26-8549-6785457E68E7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2840-9B3D-455C-8F8F-248DB1356F5C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09988-882E-44D0-AD79-9C084AD47401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FA2A7-C610-4324-90DA-055E7DBA1BD8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7942-19D6-46A4-B5F6-EA858A4B2455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253B-A6BF-49FC-BF1E-CC4F9A8ADEC7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F5B17-1D23-4BA0-AA11-B692F9460572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731C-125B-468D-A439-AF92C77B8B8A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936A-4C41-4772-A82A-318946703BE8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77D3D-E098-42AD-B434-C3842D28B48A}" type="datetime1">
              <a:rPr lang="it-IT" smtClean="0"/>
              <a:t>11/05/2021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1DC36-2CEB-48E7-9896-F2F2C229694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  <a:solidFill>
            <a:srgbClr val="CCFFFF"/>
          </a:solidFill>
        </p:spPr>
        <p:txBody>
          <a:bodyPr/>
          <a:lstStyle/>
          <a:p>
            <a:r>
              <a:rPr lang="it-IT" b="1" dirty="0" smtClean="0">
                <a:solidFill>
                  <a:srgbClr val="3399FF"/>
                </a:solidFill>
              </a:rPr>
              <a:t>BILANCIO D’ESERCIZIO 2020</a:t>
            </a:r>
            <a:endParaRPr lang="it-IT" b="1" dirty="0">
              <a:solidFill>
                <a:srgbClr val="3399F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/>
          <a:lstStyle/>
          <a:p>
            <a:r>
              <a:rPr lang="it-IT" b="1" dirty="0" smtClean="0">
                <a:solidFill>
                  <a:srgbClr val="3399FF"/>
                </a:solidFill>
              </a:rPr>
              <a:t>Rappresentazioni grafiche</a:t>
            </a:r>
            <a:endParaRPr lang="it-IT" b="1" dirty="0">
              <a:solidFill>
                <a:srgbClr val="3399FF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DC36-2CEB-48E7-9896-F2F2C2296946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435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t-IT" sz="1600" b="1" dirty="0" smtClean="0">
                <a:latin typeface="+mn-lt"/>
              </a:rPr>
              <a:t>CAMERA DI COMMERCIO DI VERONA I.A.A. DI VERONA</a:t>
            </a:r>
            <a:br>
              <a:rPr lang="it-IT" sz="1600" b="1" dirty="0" smtClean="0">
                <a:latin typeface="+mn-lt"/>
              </a:rPr>
            </a:br>
            <a:r>
              <a:rPr lang="it-IT" sz="1800" b="1" dirty="0" smtClean="0">
                <a:latin typeface="+mn-lt"/>
              </a:rPr>
              <a:t>Suddivisione percentuale delle diverse tipologie di spese di funzionamento (4.711)</a:t>
            </a:r>
            <a:endParaRPr lang="it-IT" sz="1800" dirty="0">
              <a:latin typeface="+mn-lt"/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557141"/>
              </p:ext>
            </p:extLst>
          </p:nvPr>
        </p:nvGraphicFramePr>
        <p:xfrm>
          <a:off x="457200" y="836712"/>
          <a:ext cx="82296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500054"/>
              </p:ext>
            </p:extLst>
          </p:nvPr>
        </p:nvGraphicFramePr>
        <p:xfrm>
          <a:off x="467544" y="1484783"/>
          <a:ext cx="8136904" cy="4986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it-IT" sz="1600" b="1" dirty="0" smtClean="0">
                <a:latin typeface="+mn-lt"/>
              </a:rPr>
              <a:t>CAMERA DI COMMERCIO I.A.A. DI VERONA - PROGETTO RI.VER.</a:t>
            </a:r>
            <a:r>
              <a:rPr lang="it-IT" sz="1800" b="1" dirty="0" smtClean="0">
                <a:latin typeface="+mn-lt"/>
              </a:rPr>
              <a:t> (6.486)</a:t>
            </a:r>
            <a:endParaRPr lang="it-IT" sz="1800" dirty="0">
              <a:latin typeface="+mn-lt"/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020564"/>
              </p:ext>
            </p:extLst>
          </p:nvPr>
        </p:nvGraphicFramePr>
        <p:xfrm>
          <a:off x="457200" y="692696"/>
          <a:ext cx="82296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40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1600" b="1" dirty="0"/>
              <a:t>CAMERA DI COMMERCIO I.A.A. DI VERONA</a:t>
            </a:r>
            <a:br>
              <a:rPr lang="it-IT" sz="1600" b="1" dirty="0"/>
            </a:br>
            <a:r>
              <a:rPr lang="it-IT" sz="1600" b="1" dirty="0"/>
              <a:t>Andamento </a:t>
            </a:r>
            <a:r>
              <a:rPr lang="it-IT" sz="1600" b="1" dirty="0" smtClean="0"/>
              <a:t>oneri per Interventi economici nel periodo 2012÷2020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093082"/>
              </p:ext>
            </p:extLst>
          </p:nvPr>
        </p:nvGraphicFramePr>
        <p:xfrm>
          <a:off x="457200" y="908720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500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it-IT" sz="1600" b="1" dirty="0" smtClean="0">
                <a:latin typeface="+mn-lt"/>
              </a:rPr>
              <a:t>CAMERA DI COMMERCIO I.A.A. DI VERONA</a:t>
            </a:r>
            <a:br>
              <a:rPr lang="it-IT" sz="1600" b="1" dirty="0" smtClean="0">
                <a:latin typeface="+mn-lt"/>
              </a:rPr>
            </a:br>
            <a:r>
              <a:rPr lang="it-IT" sz="1800" b="1" dirty="0" smtClean="0">
                <a:latin typeface="+mn-lt"/>
              </a:rPr>
              <a:t>Confronto risultati delle gestioni 2014-2020</a:t>
            </a:r>
            <a:endParaRPr lang="it-IT" sz="1800" b="1" dirty="0">
              <a:latin typeface="+mn-lt"/>
            </a:endParaRPr>
          </a:p>
        </p:txBody>
      </p:sp>
      <p:graphicFrame>
        <p:nvGraphicFramePr>
          <p:cNvPr id="4" name="Segnaposto tabella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9335191"/>
              </p:ext>
            </p:extLst>
          </p:nvPr>
        </p:nvGraphicFramePr>
        <p:xfrm>
          <a:off x="899592" y="980728"/>
          <a:ext cx="7416826" cy="4945474"/>
        </p:xfrm>
        <a:graphic>
          <a:graphicData uri="http://schemas.openxmlformats.org/drawingml/2006/table">
            <a:tbl>
              <a:tblPr/>
              <a:tblGrid>
                <a:gridCol w="1623507"/>
                <a:gridCol w="827617"/>
                <a:gridCol w="827617"/>
                <a:gridCol w="827617"/>
                <a:gridCol w="827617"/>
                <a:gridCol w="827617"/>
                <a:gridCol w="827617"/>
                <a:gridCol w="827617"/>
              </a:tblGrid>
              <a:tr h="576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Anno 2014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Anno 2015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Anno 2016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Anno 2017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Anno 2018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Anno 2019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Anno 2020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7464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Proventi correnti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24.453.724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17.870.204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19.048.909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16.242.768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18.348.751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17.599.359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17.151.909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7464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Oneri correnti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25.215.391</a:t>
                      </a:r>
                      <a:endParaRPr lang="it-IT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latin typeface="+mn-lt"/>
                        </a:rPr>
                        <a:t>21.591.345</a:t>
                      </a:r>
                      <a:endParaRPr lang="it-IT" sz="1200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latin typeface="+mn-lt"/>
                        </a:rPr>
                        <a:t>20.258.858</a:t>
                      </a:r>
                      <a:endParaRPr lang="it-IT" sz="1200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latin typeface="+mn-lt"/>
                        </a:rPr>
                        <a:t>15.210.029</a:t>
                      </a:r>
                      <a:endParaRPr lang="it-IT" sz="1200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latin typeface="+mn-lt"/>
                        </a:rPr>
                        <a:t>18.930.946</a:t>
                      </a:r>
                      <a:endParaRPr lang="it-IT" sz="1200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latin typeface="+mn-lt"/>
                        </a:rPr>
                        <a:t>19.222.353</a:t>
                      </a:r>
                      <a:endParaRPr lang="it-IT" sz="1200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dirty="0" smtClean="0">
                          <a:latin typeface="+mn-lt"/>
                        </a:rPr>
                        <a:t>20.335.276</a:t>
                      </a:r>
                      <a:endParaRPr lang="it-IT" sz="1200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7464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Risultato della gestione corrente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2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-761.667</a:t>
                      </a:r>
                      <a:endParaRPr lang="it-IT" sz="12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 smtClean="0">
                          <a:latin typeface="+mn-lt"/>
                        </a:rPr>
                        <a:t>-3.721.141</a:t>
                      </a:r>
                      <a:endParaRPr lang="it-IT" sz="1200" b="1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 smtClean="0">
                          <a:latin typeface="+mn-lt"/>
                        </a:rPr>
                        <a:t>-1.209.949</a:t>
                      </a:r>
                      <a:endParaRPr lang="it-IT" sz="1200" b="1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 smtClean="0">
                          <a:latin typeface="+mn-lt"/>
                        </a:rPr>
                        <a:t>1.032.739</a:t>
                      </a:r>
                      <a:endParaRPr lang="it-IT" sz="1200" b="1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 smtClean="0">
                          <a:latin typeface="+mn-lt"/>
                        </a:rPr>
                        <a:t>-582.195</a:t>
                      </a:r>
                      <a:endParaRPr lang="it-IT" sz="1200" b="1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 smtClean="0">
                          <a:latin typeface="+mn-lt"/>
                        </a:rPr>
                        <a:t>-1.622.994</a:t>
                      </a:r>
                      <a:endParaRPr lang="it-IT" sz="1200" b="1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 smtClean="0">
                          <a:latin typeface="+mn-lt"/>
                        </a:rPr>
                        <a:t>-3.183.368</a:t>
                      </a:r>
                      <a:endParaRPr lang="it-IT" sz="1200" b="1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74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Risultato della gestione finanziaria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1.418.526</a:t>
                      </a:r>
                      <a:endParaRPr lang="it-IT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977.927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704.334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611.538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649.375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758.715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1.746.169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74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Risultato gestione straordinaria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646.425</a:t>
                      </a:r>
                      <a:endParaRPr lang="it-IT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2.132.296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384.234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1.289.020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485.434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439.332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115.968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7464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Differenza rettifiche di valore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-646.859</a:t>
                      </a:r>
                      <a:endParaRPr lang="it-IT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-44.210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199.840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-26.923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-6.909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-6.831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i="1" dirty="0" smtClean="0">
                          <a:latin typeface="+mn-lt"/>
                        </a:rPr>
                        <a:t>-2.456.687</a:t>
                      </a:r>
                      <a:endParaRPr lang="it-IT" sz="1200" i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7464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Avanzo/Disavanzo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economico d’esercizio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656.424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latin typeface="+mn-lt"/>
                        </a:rPr>
                        <a:t>-655.128</a:t>
                      </a:r>
                      <a:endParaRPr lang="it-IT" sz="1200" b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latin typeface="+mn-lt"/>
                        </a:rPr>
                        <a:t>78.460</a:t>
                      </a:r>
                      <a:endParaRPr lang="it-IT" sz="1200" b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latin typeface="+mn-lt"/>
                        </a:rPr>
                        <a:t>2.906.374</a:t>
                      </a:r>
                      <a:endParaRPr lang="it-IT" sz="1200" b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latin typeface="+mn-lt"/>
                        </a:rPr>
                        <a:t>545.705</a:t>
                      </a:r>
                      <a:endParaRPr lang="it-IT" sz="1200" b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latin typeface="+mn-lt"/>
                        </a:rPr>
                        <a:t>-431.779</a:t>
                      </a:r>
                      <a:endParaRPr lang="it-IT" sz="1200" b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dirty="0" smtClean="0">
                          <a:latin typeface="+mn-lt"/>
                        </a:rPr>
                        <a:t>-3.777.918</a:t>
                      </a:r>
                      <a:endParaRPr lang="it-IT" sz="1200" b="1" dirty="0">
                        <a:latin typeface="+mn-lt"/>
                      </a:endParaRPr>
                    </a:p>
                  </a:txBody>
                  <a:tcPr marL="9525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it-IT" sz="1600" b="1" dirty="0" smtClean="0"/>
              <a:t>Confronto Risultati delle Gestioni 2019÷2020</a:t>
            </a:r>
            <a:endParaRPr lang="it-IT" sz="1600" b="1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078188"/>
              </p:ext>
            </p:extLst>
          </p:nvPr>
        </p:nvGraphicFramePr>
        <p:xfrm>
          <a:off x="251521" y="908720"/>
          <a:ext cx="8784976" cy="5217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39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it-IT" sz="1600" b="1" dirty="0" smtClean="0">
                <a:latin typeface="+mn-lt"/>
              </a:rPr>
              <a:t>CAMERA DI COMMERCIO I.A.A. DI VERONA</a:t>
            </a:r>
            <a:br>
              <a:rPr lang="it-IT" sz="1600" b="1" dirty="0" smtClean="0">
                <a:latin typeface="+mn-lt"/>
              </a:rPr>
            </a:br>
            <a:r>
              <a:rPr lang="it-IT" sz="1800" b="1" dirty="0" smtClean="0">
                <a:latin typeface="+mn-lt"/>
              </a:rPr>
              <a:t>Andamento </a:t>
            </a:r>
            <a:r>
              <a:rPr lang="it-IT" sz="1800" b="1" dirty="0">
                <a:latin typeface="+mn-lt"/>
              </a:rPr>
              <a:t>risultato d'esercizio e fondo cassa anni </a:t>
            </a:r>
            <a:r>
              <a:rPr lang="it-IT" sz="1800" b="1" dirty="0" smtClean="0">
                <a:latin typeface="+mn-lt"/>
              </a:rPr>
              <a:t>2010÷2020</a:t>
            </a:r>
            <a:endParaRPr lang="it-IT" sz="1800" b="1" dirty="0">
              <a:latin typeface="+mn-lt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104481"/>
              </p:ext>
            </p:extLst>
          </p:nvPr>
        </p:nvGraphicFramePr>
        <p:xfrm>
          <a:off x="467544" y="908720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9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it-IT" sz="1600" b="1" dirty="0" smtClean="0">
                <a:latin typeface="+mn-lt"/>
              </a:rPr>
              <a:t>CAMERA DI COMMERCIO I.A.A. DI VERONA                                                                                                                 </a:t>
            </a:r>
            <a:r>
              <a:rPr lang="it-IT" sz="1800" b="1" dirty="0" smtClean="0">
                <a:latin typeface="+mn-lt"/>
              </a:rPr>
              <a:t>Incidenza percentuale delle diverse tipologie di Proventi correnti</a:t>
            </a:r>
            <a:endParaRPr lang="it-IT" sz="1800" dirty="0">
              <a:latin typeface="+mn-lt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007337"/>
              </p:ext>
            </p:extLst>
          </p:nvPr>
        </p:nvGraphicFramePr>
        <p:xfrm>
          <a:off x="457200" y="980728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it-IT" sz="1600" b="1" dirty="0" smtClean="0">
                <a:latin typeface="+mn-lt"/>
              </a:rPr>
              <a:t>CAMERA DI COMMERCIO I.A.A. DI VERONA                                                                                                         </a:t>
            </a:r>
            <a:br>
              <a:rPr lang="it-IT" sz="1600" b="1" dirty="0" smtClean="0">
                <a:latin typeface="+mn-lt"/>
              </a:rPr>
            </a:br>
            <a:r>
              <a:rPr lang="it-IT" sz="1800" b="1" dirty="0" smtClean="0">
                <a:latin typeface="+mn-lt"/>
              </a:rPr>
              <a:t>Incidenza percentuale delle diverse tipologie di Proventi correnti: confronto 2019-2020</a:t>
            </a:r>
            <a:endParaRPr lang="it-IT" sz="1800" b="1" dirty="0">
              <a:latin typeface="+mn-lt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569794"/>
              </p:ext>
            </p:extLst>
          </p:nvPr>
        </p:nvGraphicFramePr>
        <p:xfrm>
          <a:off x="457200" y="908720"/>
          <a:ext cx="8507288" cy="5217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t-IT" sz="1600" b="1" dirty="0" smtClean="0">
                <a:latin typeface="+mn-lt"/>
              </a:rPr>
              <a:t>CAMERA DI COMMERCIO I.A.A. DI VERONA</a:t>
            </a:r>
            <a:r>
              <a:rPr lang="it-IT" sz="1600" b="1" dirty="0" smtClean="0">
                <a:latin typeface="Garamond" pitchFamily="18" charset="0"/>
              </a:rPr>
              <a:t/>
            </a:r>
            <a:br>
              <a:rPr lang="it-IT" sz="1600" b="1" dirty="0" smtClean="0">
                <a:latin typeface="Garamond" pitchFamily="18" charset="0"/>
              </a:rPr>
            </a:br>
            <a:r>
              <a:rPr lang="it-IT" sz="1800" b="1" dirty="0" smtClean="0">
                <a:latin typeface="+mn-lt"/>
              </a:rPr>
              <a:t>Incidenza percentuale delle diverse tipologie di Oneri correnti</a:t>
            </a:r>
            <a:endParaRPr lang="it-IT" sz="1800" b="1" dirty="0">
              <a:latin typeface="+mn-lt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019910"/>
              </p:ext>
            </p:extLst>
          </p:nvPr>
        </p:nvGraphicFramePr>
        <p:xfrm>
          <a:off x="457200" y="980728"/>
          <a:ext cx="82296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sz="1600" b="1" dirty="0" smtClean="0">
                <a:latin typeface="+mn-lt"/>
              </a:rPr>
              <a:t>CAMERA DI COMMERCIO I.A.A. DI VERONA </a:t>
            </a:r>
            <a:r>
              <a:rPr lang="it-IT" sz="1600" b="1" dirty="0" smtClean="0">
                <a:latin typeface="Garamond" pitchFamily="18" charset="0"/>
              </a:rPr>
              <a:t/>
            </a:r>
            <a:br>
              <a:rPr lang="it-IT" sz="1600" b="1" dirty="0" smtClean="0">
                <a:latin typeface="Garamond" pitchFamily="18" charset="0"/>
              </a:rPr>
            </a:br>
            <a:r>
              <a:rPr lang="it-IT" sz="1800" b="1" dirty="0">
                <a:latin typeface="+mn-lt"/>
              </a:rPr>
              <a:t>Valore assoluto ed incidenza percentuale delle diverse tipologie di </a:t>
            </a:r>
            <a:r>
              <a:rPr lang="it-IT" sz="1800" b="1" dirty="0" smtClean="0">
                <a:latin typeface="+mn-lt"/>
              </a:rPr>
              <a:t>Oneri </a:t>
            </a:r>
            <a:r>
              <a:rPr lang="it-IT" sz="1800" b="1" dirty="0">
                <a:latin typeface="+mn-lt"/>
              </a:rPr>
              <a:t>correnti: confronto </a:t>
            </a:r>
            <a:r>
              <a:rPr lang="it-IT" sz="1800" b="1" dirty="0" smtClean="0">
                <a:latin typeface="+mn-lt"/>
              </a:rPr>
              <a:t>2019-2020</a:t>
            </a:r>
            <a:endParaRPr lang="it-IT" sz="16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695921"/>
              </p:ext>
            </p:extLst>
          </p:nvPr>
        </p:nvGraphicFramePr>
        <p:xfrm>
          <a:off x="395536" y="980728"/>
          <a:ext cx="85792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it-IT" sz="1600" b="1" dirty="0" smtClean="0">
                <a:latin typeface="+mn-lt"/>
              </a:rPr>
              <a:t>CAMERA DI COMMERCIO I.A.A. DI VERONA</a:t>
            </a:r>
            <a:r>
              <a:rPr lang="it-IT" sz="1600" b="1" dirty="0" smtClean="0">
                <a:latin typeface="Garamond" pitchFamily="18" charset="0"/>
              </a:rPr>
              <a:t/>
            </a:r>
            <a:br>
              <a:rPr lang="it-IT" sz="1600" b="1" dirty="0" smtClean="0">
                <a:latin typeface="Garamond" pitchFamily="18" charset="0"/>
              </a:rPr>
            </a:br>
            <a:r>
              <a:rPr lang="it-IT" sz="1800" b="1" dirty="0" smtClean="0">
                <a:latin typeface="+mn-lt"/>
              </a:rPr>
              <a:t>Suddivisione percentuale delle diverse tipologie di spese per il personale (4.491)</a:t>
            </a:r>
            <a:endParaRPr lang="it-IT" sz="1800" dirty="0">
              <a:latin typeface="+mn-lt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605412"/>
              </p:ext>
            </p:extLst>
          </p:nvPr>
        </p:nvGraphicFramePr>
        <p:xfrm>
          <a:off x="457200" y="908720"/>
          <a:ext cx="8229600" cy="5217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385732"/>
              </p:ext>
            </p:extLst>
          </p:nvPr>
        </p:nvGraphicFramePr>
        <p:xfrm>
          <a:off x="431032" y="1268760"/>
          <a:ext cx="8533456" cy="5274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8057</TotalTime>
  <Words>432</Words>
  <Application>Microsoft Office PowerPoint</Application>
  <PresentationFormat>Presentazione su schermo (4:3)</PresentationFormat>
  <Paragraphs>173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BILANCIO D’ESERCIZIO 2020</vt:lpstr>
      <vt:lpstr>CAMERA DI COMMERCIO I.A.A. DI VERONA Confronto risultati delle gestioni 2014-2020</vt:lpstr>
      <vt:lpstr>Confronto Risultati delle Gestioni 2019÷2020</vt:lpstr>
      <vt:lpstr>CAMERA DI COMMERCIO I.A.A. DI VERONA Andamento risultato d'esercizio e fondo cassa anni 2010÷2020</vt:lpstr>
      <vt:lpstr>CAMERA DI COMMERCIO I.A.A. DI VERONA                                                                                                                 Incidenza percentuale delle diverse tipologie di Proventi correnti</vt:lpstr>
      <vt:lpstr>CAMERA DI COMMERCIO I.A.A. DI VERONA                                                                                                          Incidenza percentuale delle diverse tipologie di Proventi correnti: confronto 2019-2020</vt:lpstr>
      <vt:lpstr>CAMERA DI COMMERCIO I.A.A. DI VERONA Incidenza percentuale delle diverse tipologie di Oneri correnti</vt:lpstr>
      <vt:lpstr>CAMERA DI COMMERCIO I.A.A. DI VERONA  Valore assoluto ed incidenza percentuale delle diverse tipologie di Oneri correnti: confronto 2019-2020</vt:lpstr>
      <vt:lpstr>CAMERA DI COMMERCIO I.A.A. DI VERONA Suddivisione percentuale delle diverse tipologie di spese per il personale (4.491)</vt:lpstr>
      <vt:lpstr>CAMERA DI COMMERCIO DI VERONA I.A.A. DI VERONA Suddivisione percentuale delle diverse tipologie di spese di funzionamento (4.711)</vt:lpstr>
      <vt:lpstr>CAMERA DI COMMERCIO I.A.A. DI VERONA - PROGETTO RI.VER. (6.486)</vt:lpstr>
      <vt:lpstr>CAMERA DI COMMERCIO I.A.A. DI VERONA Andamento oneri per Interventi economici nel periodo 2012÷2020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dibenedetto</dc:creator>
  <cp:lastModifiedBy>Gisella Dibenedetto</cp:lastModifiedBy>
  <cp:revision>438</cp:revision>
  <cp:lastPrinted>2021-04-26T10:37:59Z</cp:lastPrinted>
  <dcterms:created xsi:type="dcterms:W3CDTF">2012-05-22T09:59:18Z</dcterms:created>
  <dcterms:modified xsi:type="dcterms:W3CDTF">2021-05-11T08:05:34Z</dcterms:modified>
</cp:coreProperties>
</file>