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6" r:id="rId2"/>
    <p:sldId id="257" r:id="rId3"/>
    <p:sldId id="301" r:id="rId4"/>
    <p:sldId id="297" r:id="rId5"/>
    <p:sldId id="303" r:id="rId6"/>
    <p:sldId id="280" r:id="rId7"/>
    <p:sldId id="258" r:id="rId8"/>
    <p:sldId id="259" r:id="rId9"/>
    <p:sldId id="260" r:id="rId10"/>
    <p:sldId id="261" r:id="rId11"/>
    <p:sldId id="262" r:id="rId12"/>
    <p:sldId id="264" r:id="rId13"/>
    <p:sldId id="272" r:id="rId14"/>
    <p:sldId id="304" r:id="rId15"/>
  </p:sldIdLst>
  <p:sldSz cx="9144000" cy="6858000" type="screen4x3"/>
  <p:notesSz cx="6797675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0E0E0"/>
    <a:srgbClr val="3399FF"/>
    <a:srgbClr val="FF0000"/>
    <a:srgbClr val="66CCFF"/>
    <a:srgbClr val="FCD4E9"/>
    <a:srgbClr val="FEEBFF"/>
    <a:srgbClr val="FFCCFF"/>
    <a:srgbClr val="FF33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17" autoAdjust="0"/>
  </p:normalViewPr>
  <p:slideViewPr>
    <p:cSldViewPr>
      <p:cViewPr varScale="1">
        <p:scale>
          <a:sx n="105" d="100"/>
          <a:sy n="105" d="100"/>
        </p:scale>
        <p:origin x="-17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dibenedetto\Documents\Documents\Consuntivi\Bilancio%20d'esercizio%202018\File%20per%20grafici%20Consiglio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0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>
          <a:noFill/>
        </a:ln>
        <a:effectLst>
          <a:outerShdw blurRad="50800" dist="50800" dir="5400000" algn="ctr" rotWithShape="0">
            <a:schemeClr val="bg1"/>
          </a:outerShdw>
        </a:effectLst>
      </c:spPr>
    </c:sideWall>
    <c:backWall>
      <c:thickness val="0"/>
      <c:spPr>
        <a:noFill/>
        <a:ln>
          <a:noFill/>
        </a:ln>
        <a:effectLst>
          <a:outerShdw blurRad="50800" dist="50800" dir="5400000" algn="ctr" rotWithShape="0">
            <a:schemeClr val="bg1"/>
          </a:outerShdw>
        </a:effectLst>
      </c:spPr>
    </c:backWall>
    <c:plotArea>
      <c:layout>
        <c:manualLayout>
          <c:layoutTarget val="inner"/>
          <c:xMode val="edge"/>
          <c:yMode val="edge"/>
          <c:x val="0.3223817961200815"/>
          <c:y val="1.4618474265401114E-2"/>
          <c:w val="0.67748891557118485"/>
          <c:h val="0.9707630514691977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Foglio3!$B$28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1033277111204399E-2"/>
                  <c:y val="2.08835346648587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33538469866195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6007006953065007E-2"/>
                  <c:y val="-4.17670693297174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287548577619297E-3"/>
                  <c:y val="-4.17590783713712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010508063255757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Foglio3!$A$29:$A$33</c:f>
              <c:strCache>
                <c:ptCount val="5"/>
                <c:pt idx="0">
                  <c:v>Risultato della gestione corrente</c:v>
                </c:pt>
                <c:pt idx="1">
                  <c:v>Risultato gestione finanziaria</c:v>
                </c:pt>
                <c:pt idx="2">
                  <c:v>Risultato gestione straordinaria</c:v>
                </c:pt>
                <c:pt idx="3">
                  <c:v>Differenza rettifiche di valore</c:v>
                </c:pt>
                <c:pt idx="4">
                  <c:v>Avanzo/Disavanzo economico d’esercizio </c:v>
                </c:pt>
              </c:strCache>
            </c:strRef>
          </c:cat>
          <c:val>
            <c:numRef>
              <c:f>Foglio3!$B$29:$B$33</c:f>
              <c:numCache>
                <c:formatCode>#,##0</c:formatCode>
                <c:ptCount val="5"/>
                <c:pt idx="0">
                  <c:v>-582195</c:v>
                </c:pt>
                <c:pt idx="1">
                  <c:v>649375</c:v>
                </c:pt>
                <c:pt idx="2">
                  <c:v>485434</c:v>
                </c:pt>
                <c:pt idx="3">
                  <c:v>-6909</c:v>
                </c:pt>
                <c:pt idx="4">
                  <c:v>545705</c:v>
                </c:pt>
              </c:numCache>
            </c:numRef>
          </c:val>
        </c:ser>
        <c:ser>
          <c:idx val="1"/>
          <c:order val="1"/>
          <c:tx>
            <c:strRef>
              <c:f>Foglio3!$C$28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A6EDF"/>
            </a:solidFill>
          </c:spPr>
          <c:invertIfNegative val="0"/>
          <c:dLbls>
            <c:dLbl>
              <c:idx val="0"/>
              <c:layout>
                <c:manualLayout>
                  <c:x val="-9.15236455086672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667252551373543E-2"/>
                  <c:y val="-2.08835346648587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7914077220694253E-2"/>
                  <c:y val="-8.34951462693612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66024559830854E-3"/>
                  <c:y val="-2.08835346648587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2399194110046292E-2"/>
                  <c:y val="-6.265060399457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Foglio3!$A$29:$A$33</c:f>
              <c:strCache>
                <c:ptCount val="5"/>
                <c:pt idx="0">
                  <c:v>Risultato della gestione corrente</c:v>
                </c:pt>
                <c:pt idx="1">
                  <c:v>Risultato gestione finanziaria</c:v>
                </c:pt>
                <c:pt idx="2">
                  <c:v>Risultato gestione straordinaria</c:v>
                </c:pt>
                <c:pt idx="3">
                  <c:v>Differenza rettifiche di valore</c:v>
                </c:pt>
                <c:pt idx="4">
                  <c:v>Avanzo/Disavanzo economico d’esercizio </c:v>
                </c:pt>
              </c:strCache>
            </c:strRef>
          </c:cat>
          <c:val>
            <c:numRef>
              <c:f>Foglio3!$C$29:$C$33</c:f>
              <c:numCache>
                <c:formatCode>#,##0</c:formatCode>
                <c:ptCount val="5"/>
                <c:pt idx="0">
                  <c:v>-1622994</c:v>
                </c:pt>
                <c:pt idx="1">
                  <c:v>758715</c:v>
                </c:pt>
                <c:pt idx="2">
                  <c:v>439332</c:v>
                </c:pt>
                <c:pt idx="3">
                  <c:v>-6831</c:v>
                </c:pt>
                <c:pt idx="4">
                  <c:v>-431779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6104448"/>
        <c:axId val="36564992"/>
        <c:axId val="0"/>
      </c:bar3DChart>
      <c:catAx>
        <c:axId val="36104448"/>
        <c:scaling>
          <c:orientation val="minMax"/>
        </c:scaling>
        <c:delete val="0"/>
        <c:axPos val="l"/>
        <c:majorTickMark val="out"/>
        <c:minorTickMark val="none"/>
        <c:tickLblPos val="none"/>
        <c:crossAx val="36564992"/>
        <c:crosses val="autoZero"/>
        <c:auto val="1"/>
        <c:lblAlgn val="r"/>
        <c:lblOffset val="100"/>
        <c:tickLblSkip val="100"/>
        <c:noMultiLvlLbl val="0"/>
      </c:catAx>
      <c:valAx>
        <c:axId val="3656499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36104448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91244515014275784"/>
          <c:y val="0.91709885266492508"/>
          <c:w val="8.3456786458415685E-2"/>
          <c:h val="7.5527029706910276E-2"/>
        </c:manualLayout>
      </c:layout>
      <c:overlay val="0"/>
    </c:legend>
    <c:plotVisOnly val="1"/>
    <c:dispBlanksAs val="gap"/>
    <c:showDLblsOverMax val="0"/>
  </c:chart>
  <c:spPr>
    <a:solidFill>
      <a:schemeClr val="tx2">
        <a:lumMod val="20000"/>
        <a:lumOff val="80000"/>
      </a:schemeClr>
    </a:solidFill>
  </c:sp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41934976659544"/>
          <c:y val="0.10228385522730567"/>
          <c:w val="0.84495986509666499"/>
          <c:h val="0.82900976414067118"/>
        </c:manualLayout>
      </c:layout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AA068B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5"/>
            <c:bubble3D val="0"/>
            <c:spPr>
              <a:solidFill>
                <a:srgbClr val="00B050"/>
              </a:solidFill>
            </c:spPr>
          </c:dPt>
          <c:dPt>
            <c:idx val="6"/>
            <c:bubble3D val="0"/>
            <c:spPr>
              <a:solidFill>
                <a:srgbClr val="FA6EDF"/>
              </a:solidFill>
            </c:spPr>
          </c:dPt>
          <c:dPt>
            <c:idx val="7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1.5353771376085935E-2"/>
                  <c:y val="-3.8292057474902969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Obiettivo B</a:t>
                    </a:r>
                  </a:p>
                  <a:p>
                    <a:r>
                      <a:rPr lang="en-US" b="1"/>
                      <a:t>Interventi per la commercializzazione
 372.855,32 
6,95%</a:t>
                    </a:r>
                    <a:endParaRPr lang="en-US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1.0461963175951727E-3"/>
                  <c:y val="-0.26138073359361469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Obiettivo G</a:t>
                    </a:r>
                  </a:p>
                  <a:p>
                    <a:r>
                      <a:rPr lang="en-US" b="1"/>
                      <a:t>Interventi a favore dell'economia finanziati con l'incremento del Diritto annuale
 1.776.602,56
33,11%</a:t>
                    </a:r>
                    <a:endParaRPr lang="en-US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4.8085614322697062E-2"/>
                  <c:y val="1.1880964848872142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Obiettivo C</a:t>
                    </a:r>
                  </a:p>
                  <a:p>
                    <a:r>
                      <a:rPr lang="en-US" b="1"/>
                      <a:t>Interventi per la promozione
 321.150,21 
5,99%</a:t>
                    </a:r>
                    <a:endParaRPr lang="en-US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0.20386350494346814"/>
                  <c:y val="-6.1109242879819913E-4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Obiettivo D</a:t>
                    </a:r>
                  </a:p>
                  <a:p>
                    <a:r>
                      <a:rPr lang="en-US" b="1"/>
                      <a:t>Attività di studi, ricerche, formazione ed eventi formativi per le PMI
 6.333,50 
0,12%</a:t>
                    </a:r>
                    <a:endParaRPr lang="en-US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1.3230769362955464E-3"/>
                  <c:y val="5.6605764518047205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Obiettivo A</a:t>
                    </a:r>
                  </a:p>
                  <a:p>
                    <a:r>
                      <a:rPr lang="en-US" b="1"/>
                      <a:t>Supporto alle aziende veronesi per l’innovazione
 2.000.000,00
37,27%</a:t>
                    </a:r>
                    <a:endParaRPr lang="en-US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1.4682727890577811E-2"/>
                  <c:y val="2.8364024374008291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Obiettivo F</a:t>
                    </a:r>
                  </a:p>
                  <a:p>
                    <a:r>
                      <a:rPr lang="en-US" b="1"/>
                      <a:t>Sostegno ad organismi prov.li e reg.li per studi e ricerche sui settori economici prov.li
 20.246,00 
0,38%</a:t>
                    </a:r>
                    <a:endParaRPr lang="en-US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3.5719210832239986E-2"/>
                  <c:y val="-0.14508169211131941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Obiettivo P</a:t>
                    </a:r>
                  </a:p>
                  <a:p>
                    <a:r>
                      <a:rPr lang="en-US" b="1"/>
                      <a:t>Attività di regolazione del mercato e tutela del consumatore
21.628,76
0,40%</a:t>
                    </a:r>
                    <a:endParaRPr lang="en-US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0.15743949653695163"/>
                  <c:y val="-6.0361566855451167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Obiettivo Q</a:t>
                    </a:r>
                  </a:p>
                  <a:p>
                    <a:r>
                      <a:rPr lang="en-US" b="1"/>
                      <a:t>Interventi a favore dell’economia
 846.789,59 
15,78%</a:t>
                    </a:r>
                    <a:endParaRPr lang="en-US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Foglio9!$B$2:$B$9</c:f>
              <c:strCache>
                <c:ptCount val="8"/>
                <c:pt idx="0">
                  <c:v>Interventi per la commercializzazione</c:v>
                </c:pt>
                <c:pt idx="1">
                  <c:v>Interventi a favore dell'economia finanziati con l'incremento del Diritto annuale</c:v>
                </c:pt>
                <c:pt idx="2">
                  <c:v>Interventi per la promozione</c:v>
                </c:pt>
                <c:pt idx="3">
                  <c:v>Attività di studi, ricerche, formazione ed eventi formativi per le PMI</c:v>
                </c:pt>
                <c:pt idx="4">
                  <c:v>Supporto alle aziende veronesi per l’innovazione</c:v>
                </c:pt>
                <c:pt idx="5">
                  <c:v>Sostegno ad organismi prov.li e reg.li per studi e ricerche sui settori economici prov.li</c:v>
                </c:pt>
                <c:pt idx="6">
                  <c:v>Attività di regolazione del mercato e tutela del consumatore</c:v>
                </c:pt>
                <c:pt idx="7">
                  <c:v>Interventi a favore dell’economia</c:v>
                </c:pt>
              </c:strCache>
            </c:strRef>
          </c:cat>
          <c:val>
            <c:numRef>
              <c:f>Foglio9!$C$2:$C$9</c:f>
              <c:numCache>
                <c:formatCode>_(* #,##0.00_);_(* \(#,##0.00\);_(* "-"??_);_(@_)</c:formatCode>
                <c:ptCount val="8"/>
                <c:pt idx="0">
                  <c:v>372855.32</c:v>
                </c:pt>
                <c:pt idx="1">
                  <c:v>1776602.56</c:v>
                </c:pt>
                <c:pt idx="2">
                  <c:v>321150.21000000002</c:v>
                </c:pt>
                <c:pt idx="3">
                  <c:v>6333.5</c:v>
                </c:pt>
                <c:pt idx="4">
                  <c:v>2000000</c:v>
                </c:pt>
                <c:pt idx="5">
                  <c:v>20246</c:v>
                </c:pt>
                <c:pt idx="6">
                  <c:v>21628.76</c:v>
                </c:pt>
                <c:pt idx="7">
                  <c:v>846789.59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1.2722767270873037E-2"/>
          <c:w val="1"/>
          <c:h val="0.92303739755411796"/>
        </c:manualLayout>
      </c:layout>
      <c:lineChart>
        <c:grouping val="standard"/>
        <c:varyColors val="0"/>
        <c:ser>
          <c:idx val="1"/>
          <c:order val="0"/>
          <c:dLbls>
            <c:dLbl>
              <c:idx val="0"/>
              <c:layout>
                <c:manualLayout>
                  <c:x val="-2.182394946466883E-2"/>
                  <c:y val="-3.7527271294592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9571769432551513E-2"/>
                  <c:y val="3.9612119699847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012639772917E-17"/>
                  <c:y val="-8.3393936210205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2743854710922892E-2"/>
                  <c:y val="4.1696968105102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639968415418019E-3"/>
                  <c:y val="-2.2933332457806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910388629550487E-2"/>
                  <c:y val="3.9612119699847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003965256959821E-2"/>
                  <c:y val="5.2121210131378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0911974732334415E-2"/>
                  <c:y val="-4.3781816510357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Foglio4!$B$38:$I$38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Foglio4!$B$39:$I$39</c:f>
              <c:numCache>
                <c:formatCode>_(* #,##0.00_);_(* \(#,##0.00\);_(* "-"??_);_(@_)</c:formatCode>
                <c:ptCount val="8"/>
                <c:pt idx="0">
                  <c:v>13692889.25</c:v>
                </c:pt>
                <c:pt idx="1">
                  <c:v>13329549.110000001</c:v>
                </c:pt>
                <c:pt idx="2" formatCode="#,##0.00">
                  <c:v>8550333.0199999996</c:v>
                </c:pt>
                <c:pt idx="3" formatCode="#,##0.00">
                  <c:v>6985491.2999999998</c:v>
                </c:pt>
                <c:pt idx="4" formatCode="#,##0.00">
                  <c:v>6098933.0899999999</c:v>
                </c:pt>
                <c:pt idx="5" formatCode="#,##0.00">
                  <c:v>2125302.0499999998</c:v>
                </c:pt>
                <c:pt idx="6" formatCode="#,##0.00">
                  <c:v>5242458.03</c:v>
                </c:pt>
                <c:pt idx="7" formatCode="#,##0.00">
                  <c:v>5365635.9400000004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5644672"/>
        <c:axId val="265662848"/>
      </c:lineChart>
      <c:catAx>
        <c:axId val="265644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+mn-lt"/>
              </a:defRPr>
            </a:pPr>
            <a:endParaRPr lang="it-IT"/>
          </a:p>
        </c:txPr>
        <c:crossAx val="265662848"/>
        <c:crosses val="autoZero"/>
        <c:auto val="1"/>
        <c:lblAlgn val="ctr"/>
        <c:lblOffset val="100"/>
        <c:noMultiLvlLbl val="0"/>
      </c:catAx>
      <c:valAx>
        <c:axId val="265662848"/>
        <c:scaling>
          <c:orientation val="minMax"/>
        </c:scaling>
        <c:delete val="1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crossAx val="265644672"/>
        <c:crosses val="autoZero"/>
        <c:crossBetween val="between"/>
      </c:valAx>
      <c:spPr>
        <a:solidFill>
          <a:schemeClr val="tx2">
            <a:lumMod val="40000"/>
            <a:lumOff val="60000"/>
          </a:schemeClr>
        </a:solidFill>
      </c:spPr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6.4761333726483707E-3"/>
          <c:w val="1"/>
          <c:h val="0.88487235597333813"/>
        </c:manualLayout>
      </c:layout>
      <c:lineChart>
        <c:grouping val="standard"/>
        <c:varyColors val="0"/>
        <c:ser>
          <c:idx val="0"/>
          <c:order val="0"/>
          <c:tx>
            <c:strRef>
              <c:f>Foglio1!$A$50</c:f>
              <c:strCache>
                <c:ptCount val="1"/>
                <c:pt idx="0">
                  <c:v>Diritto annuale</c:v>
                </c:pt>
              </c:strCache>
            </c:strRef>
          </c:tx>
          <c:dLbls>
            <c:dLbl>
              <c:idx val="0"/>
              <c:layout>
                <c:manualLayout>
                  <c:x val="-5.455987366167208E-2"/>
                  <c:y val="-3.3398058507744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463917880086848E-2"/>
                  <c:y val="-3.1310679851010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0467883137046671E-2"/>
                  <c:y val="4.1747573134680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4099921038544999E-2"/>
                  <c:y val="-2.9223301194276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1387788383300778E-2"/>
                  <c:y val="4.5922330448148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0015861027839283E-2"/>
                  <c:y val="3.548543716447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5011895770879461E-2"/>
                  <c:y val="-2.5048543880808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8651864186297482E-2"/>
                  <c:y val="3.5485437164478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7.0917906095071453E-2"/>
                  <c:y val="-4.0621965028549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3.5485437164478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Foglio1!$B$49:$K$49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Foglio1!$B$50:$K$50</c:f>
              <c:numCache>
                <c:formatCode>_(* #,##0.00_);_(* \(#,##0.00\);_(* "-"??_);_(@_)</c:formatCode>
                <c:ptCount val="10"/>
                <c:pt idx="0">
                  <c:v>21967050.460000001</c:v>
                </c:pt>
                <c:pt idx="1">
                  <c:v>21399601.010000002</c:v>
                </c:pt>
                <c:pt idx="2">
                  <c:v>19507284.620000001</c:v>
                </c:pt>
                <c:pt idx="3">
                  <c:v>19488471.040000003</c:v>
                </c:pt>
                <c:pt idx="4">
                  <c:v>19341892.009999998</c:v>
                </c:pt>
                <c:pt idx="5">
                  <c:v>12601398.929999998</c:v>
                </c:pt>
                <c:pt idx="6">
                  <c:v>13821696.23</c:v>
                </c:pt>
                <c:pt idx="7">
                  <c:v>11662828</c:v>
                </c:pt>
                <c:pt idx="8">
                  <c:v>11861813</c:v>
                </c:pt>
                <c:pt idx="9">
                  <c:v>12012766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Foglio1!$A$51</c:f>
              <c:strCache>
                <c:ptCount val="1"/>
                <c:pt idx="0">
                  <c:v>Diritti di segreteria</c:v>
                </c:pt>
              </c:strCache>
            </c:strRef>
          </c:tx>
          <c:dLbls>
            <c:dLbl>
              <c:idx val="0"/>
              <c:layout>
                <c:manualLayout>
                  <c:x val="-4.6375892612421268E-2"/>
                  <c:y val="3.1310679851010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007930513919642E-2"/>
                  <c:y val="-4.8009709104882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555908404712257E-2"/>
                  <c:y val="5.6359223731818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37192735546139E-2"/>
                  <c:y val="-4.5922330448148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2283902087795859E-2"/>
                  <c:y val="5.2184466418350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4099921038545047E-2"/>
                  <c:y val="-4.1747573134680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2735924197003247E-2"/>
                  <c:y val="4.1747573134680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0467883137046671E-2"/>
                  <c:y val="-4.1747573134680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4.5922330448148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3.1310679851010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Foglio1!$B$49:$K$49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Foglio1!$B$51:$K$51</c:f>
              <c:numCache>
                <c:formatCode>_(* #,##0.00_);_(* \(#,##0.00\);_(* "-"??_);_(@_)</c:formatCode>
                <c:ptCount val="10"/>
                <c:pt idx="0">
                  <c:v>4698600.6909999996</c:v>
                </c:pt>
                <c:pt idx="1">
                  <c:v>4678666.34</c:v>
                </c:pt>
                <c:pt idx="2">
                  <c:v>4587548.72</c:v>
                </c:pt>
                <c:pt idx="3">
                  <c:v>4600606.0799999991</c:v>
                </c:pt>
                <c:pt idx="4">
                  <c:v>4356128.95</c:v>
                </c:pt>
                <c:pt idx="5">
                  <c:v>4364795.4000000004</c:v>
                </c:pt>
                <c:pt idx="6">
                  <c:v>4579148.3800000008</c:v>
                </c:pt>
                <c:pt idx="7">
                  <c:v>4754030.54</c:v>
                </c:pt>
                <c:pt idx="8">
                  <c:v>4895781.29</c:v>
                </c:pt>
                <c:pt idx="9">
                  <c:v>4959313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Foglio1!$A$52</c:f>
              <c:strCache>
                <c:ptCount val="1"/>
                <c:pt idx="0">
                  <c:v>Diritti</c:v>
                </c:pt>
              </c:strCache>
            </c:strRef>
          </c:tx>
          <c:spPr>
            <a:ln>
              <a:solidFill>
                <a:srgbClr val="FF3399"/>
              </a:solidFill>
            </a:ln>
          </c:spPr>
          <c:marker>
            <c:spPr>
              <a:solidFill>
                <a:srgbClr val="FF3399"/>
              </a:solidFill>
              <a:ln>
                <a:solidFill>
                  <a:srgbClr val="FF3399"/>
                </a:solidFill>
              </a:ln>
            </c:spPr>
          </c:marker>
          <c:dLbls>
            <c:dLbl>
              <c:idx val="0"/>
              <c:layout>
                <c:manualLayout>
                  <c:x val="-6.4107851552464692E-2"/>
                  <c:y val="-2.9223301194276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9555908404712257E-2"/>
                  <c:y val="-3.9660194477946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099921038545047E-2"/>
                  <c:y val="-3.9660194477946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8199842077090039E-2"/>
                  <c:y val="3.7572815821212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4099921038545047E-2"/>
                  <c:y val="-4.1747573134680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182394946466883E-2"/>
                  <c:y val="-5.6359223731818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639968415418018E-2"/>
                  <c:y val="-2.5048543880808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9555908404712257E-2"/>
                  <c:y val="-5.4271845075084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4753207932341679E-2"/>
                  <c:y val="3.7291528294816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3.1310679851010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Foglio1!$B$49:$K$49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Foglio1!$B$52:$K$52</c:f>
              <c:numCache>
                <c:formatCode>_(* #,##0.00_);_(* \(#,##0.00\);_(* "-"??_);_(@_)</c:formatCode>
                <c:ptCount val="10"/>
                <c:pt idx="0">
                  <c:v>26665651.151000001</c:v>
                </c:pt>
                <c:pt idx="1">
                  <c:v>26078267.350000001</c:v>
                </c:pt>
                <c:pt idx="2">
                  <c:v>24094833.34</c:v>
                </c:pt>
                <c:pt idx="3">
                  <c:v>24089077.120000001</c:v>
                </c:pt>
                <c:pt idx="4">
                  <c:v>23698020.959999997</c:v>
                </c:pt>
                <c:pt idx="5">
                  <c:v>16966194.329999998</c:v>
                </c:pt>
                <c:pt idx="6">
                  <c:v>18400844.609999999</c:v>
                </c:pt>
                <c:pt idx="7">
                  <c:v>16416858.539999999</c:v>
                </c:pt>
                <c:pt idx="8">
                  <c:v>16757594.289999999</c:v>
                </c:pt>
                <c:pt idx="9">
                  <c:v>16972079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655552"/>
        <c:axId val="133669632"/>
      </c:lineChart>
      <c:catAx>
        <c:axId val="13365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33669632"/>
        <c:crosses val="autoZero"/>
        <c:auto val="1"/>
        <c:lblAlgn val="ctr"/>
        <c:lblOffset val="100"/>
        <c:noMultiLvlLbl val="0"/>
      </c:catAx>
      <c:valAx>
        <c:axId val="133669632"/>
        <c:scaling>
          <c:orientation val="minMax"/>
        </c:scaling>
        <c:delete val="1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crossAx val="133655552"/>
        <c:crosses val="autoZero"/>
        <c:crossBetween val="between"/>
      </c:valAx>
      <c:spPr>
        <a:solidFill>
          <a:schemeClr val="accent5">
            <a:lumMod val="60000"/>
            <a:lumOff val="40000"/>
          </a:schemeClr>
        </a:solidFill>
      </c:spPr>
    </c:plotArea>
    <c:legend>
      <c:legendPos val="r"/>
      <c:layout>
        <c:manualLayout>
          <c:xMode val="edge"/>
          <c:yMode val="edge"/>
          <c:x val="2.3057024089687843E-2"/>
          <c:y val="0.94017720694272"/>
          <c:w val="0.96466700433643593"/>
          <c:h val="4.6441545343945762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2364846978173412E-4"/>
          <c:y val="0"/>
          <c:w val="0.99957635153021829"/>
          <c:h val="0.88082702068191254"/>
        </c:manualLayout>
      </c:layout>
      <c:lineChart>
        <c:grouping val="standard"/>
        <c:varyColors val="0"/>
        <c:ser>
          <c:idx val="1"/>
          <c:order val="0"/>
          <c:tx>
            <c:strRef>
              <c:f>Foglio3!$A$3</c:f>
              <c:strCache>
                <c:ptCount val="1"/>
                <c:pt idx="0">
                  <c:v>ANNO</c:v>
                </c:pt>
              </c:strCache>
            </c:strRef>
          </c:tx>
          <c:spPr>
            <a:ln>
              <a:noFill/>
            </a:ln>
          </c:spPr>
          <c:marker>
            <c:symbol val="plus"/>
            <c:size val="2"/>
            <c:spPr>
              <a:noFill/>
              <a:ln w="0"/>
            </c:spPr>
          </c:marker>
          <c:dLbls>
            <c:dLbl>
              <c:idx val="0"/>
              <c:layout>
                <c:manualLayout>
                  <c:x val="-2.4551943147752435E-2"/>
                  <c:y val="2.5048543880808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279936830836037E-2"/>
                  <c:y val="2.7135922537542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82394946466883E-2"/>
                  <c:y val="2.0877566859395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187946306210631E-2"/>
                  <c:y val="1.8786407910606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3187946306210631E-2"/>
                  <c:y val="1.8786407910606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4551943147752435E-2"/>
                  <c:y val="1.8786407910606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3187946306210631E-2"/>
                  <c:y val="1.8786407910606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1824056865994937E-2"/>
                  <c:y val="1.8786407910606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Foglio3!$A$4:$A$13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Foglio3!$B$3</c:f>
              <c:strCache>
                <c:ptCount val="1"/>
                <c:pt idx="0">
                  <c:v>Risultato d'esercizio</c:v>
                </c:pt>
              </c:strCache>
            </c:strRef>
          </c:tx>
          <c:dLbls>
            <c:dLbl>
              <c:idx val="0"/>
              <c:layout>
                <c:manualLayout>
                  <c:x val="-1.8903881719179231E-2"/>
                  <c:y val="-2.9007010916915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253012079891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9667252551373543E-2"/>
                  <c:y val="3.9678715863231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9178959822452718E-2"/>
                  <c:y val="3.9643594065007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9555908404712257E-2"/>
                  <c:y val="-3.9660194477946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4640961662881841E-2"/>
                  <c:y val="4.5939917024232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2283902087795859E-2"/>
                  <c:y val="-3.1310679851010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7279936830836037E-3"/>
                  <c:y val="-2.2961165224074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5904157434183346E-2"/>
                  <c:y val="4.6155690303416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4.1747573134680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Foglio3!$B$4:$B$13</c:f>
              <c:numCache>
                <c:formatCode>"€"#,##0.00_);[Red]\("€"#,##0.00\)</c:formatCode>
                <c:ptCount val="10"/>
                <c:pt idx="0">
                  <c:v>4363916</c:v>
                </c:pt>
                <c:pt idx="1">
                  <c:v>1610509</c:v>
                </c:pt>
                <c:pt idx="2">
                  <c:v>-9880608</c:v>
                </c:pt>
                <c:pt idx="3">
                  <c:v>-3556974</c:v>
                </c:pt>
                <c:pt idx="4">
                  <c:v>656424</c:v>
                </c:pt>
                <c:pt idx="5">
                  <c:v>-655128</c:v>
                </c:pt>
                <c:pt idx="6">
                  <c:v>78460</c:v>
                </c:pt>
                <c:pt idx="7">
                  <c:v>2906374</c:v>
                </c:pt>
                <c:pt idx="8">
                  <c:v>545705</c:v>
                </c:pt>
                <c:pt idx="9">
                  <c:v>-431779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Foglio3!$C$3</c:f>
              <c:strCache>
                <c:ptCount val="1"/>
                <c:pt idx="0">
                  <c:v>Fondo cassa al 31/12</c:v>
                </c:pt>
              </c:strCache>
            </c:strRef>
          </c:tx>
          <c:dLbls>
            <c:dLbl>
              <c:idx val="0"/>
              <c:layout>
                <c:manualLayout>
                  <c:x val="-2.3187946306210631E-2"/>
                  <c:y val="-3.3398058507744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229976311563514"/>
                  <c:y val="4.1747573134680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919905246254058E-3"/>
                  <c:y val="-3.7572815821212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4559873661672073E-2"/>
                  <c:y val="3.9660194477946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007930513919642E-2"/>
                  <c:y val="-4.1747573134680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1379857869381084E-2"/>
                  <c:y val="4.1747573134680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819191156317045E-2"/>
                  <c:y val="3.1310679851010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865979470021712E-2"/>
                  <c:y val="-4.3834951791414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7731958940043424E-2"/>
                  <c:y val="3.1310679851010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2.296116522407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Foglio3!$C$4:$C$13</c:f>
              <c:numCache>
                <c:formatCode>"€"#,##0.00_);[Red]\("€"#,##0.00\)</c:formatCode>
                <c:ptCount val="10"/>
                <c:pt idx="0">
                  <c:v>48322408</c:v>
                </c:pt>
                <c:pt idx="1">
                  <c:v>42937978</c:v>
                </c:pt>
                <c:pt idx="2">
                  <c:v>37159847</c:v>
                </c:pt>
                <c:pt idx="3">
                  <c:v>35527808</c:v>
                </c:pt>
                <c:pt idx="4">
                  <c:v>38621319</c:v>
                </c:pt>
                <c:pt idx="5">
                  <c:v>29124883</c:v>
                </c:pt>
                <c:pt idx="6">
                  <c:v>26949815</c:v>
                </c:pt>
                <c:pt idx="7">
                  <c:v>32483475</c:v>
                </c:pt>
                <c:pt idx="8">
                  <c:v>36993154</c:v>
                </c:pt>
                <c:pt idx="9">
                  <c:v>40180561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926912"/>
        <c:axId val="133928448"/>
      </c:lineChart>
      <c:catAx>
        <c:axId val="133926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3928448"/>
        <c:crosses val="autoZero"/>
        <c:auto val="1"/>
        <c:lblAlgn val="ctr"/>
        <c:lblOffset val="100"/>
        <c:noMultiLvlLbl val="0"/>
      </c:catAx>
      <c:valAx>
        <c:axId val="133928448"/>
        <c:scaling>
          <c:orientation val="minMax"/>
        </c:scaling>
        <c:delete val="1"/>
        <c:axPos val="l"/>
        <c:majorGridlines/>
        <c:numFmt formatCode="#,##0.00" sourceLinked="0"/>
        <c:majorTickMark val="out"/>
        <c:minorTickMark val="none"/>
        <c:tickLblPos val="nextTo"/>
        <c:crossAx val="133926912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9987373900103026"/>
          <c:y val="0.91521528105813987"/>
          <c:w val="0.44233085794756932"/>
          <c:h val="6.7142260279353716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410323709536303E-2"/>
          <c:y val="0.14819042656789905"/>
          <c:w val="0.85888111208321194"/>
          <c:h val="0.84348394568736906"/>
        </c:manualLayout>
      </c:layout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3.0864197530864196E-3"/>
                  <c:y val="7.731256041506008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3.3512036815433202E-2"/>
                  <c:y val="-4.501901093118255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5.3422675397881619E-2"/>
                  <c:y val="-4.097024800380696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0.16736896565293485"/>
                  <c:y val="1.103817510862624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Variazione delle rimanenze
0,08%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200" b="1">
                    <a:latin typeface="Garamond" panose="02020404030301010803" pitchFamily="18" charset="0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Foglio4!$A$2:$A$6</c:f>
              <c:strCache>
                <c:ptCount val="5"/>
                <c:pt idx="0">
                  <c:v>Diritto annuale</c:v>
                </c:pt>
                <c:pt idx="1">
                  <c:v>Diritti di segreteria</c:v>
                </c:pt>
                <c:pt idx="2">
                  <c:v>Contributi trasferimenti ed altre entrate</c:v>
                </c:pt>
                <c:pt idx="3">
                  <c:v>Proventi gestione servizi</c:v>
                </c:pt>
                <c:pt idx="4">
                  <c:v>Variazione delle rimanenze</c:v>
                </c:pt>
              </c:strCache>
            </c:strRef>
          </c:cat>
          <c:val>
            <c:numRef>
              <c:f>Foglio4!$F$2:$F$6</c:f>
              <c:numCache>
                <c:formatCode>0.00%</c:formatCode>
                <c:ptCount val="5"/>
                <c:pt idx="0">
                  <c:v>0.68256842096171921</c:v>
                </c:pt>
                <c:pt idx="1">
                  <c:v>0.28178942663703982</c:v>
                </c:pt>
                <c:pt idx="2">
                  <c:v>1.6501908762808281E-2</c:v>
                </c:pt>
                <c:pt idx="3">
                  <c:v>1.8268507294413809E-2</c:v>
                </c:pt>
                <c:pt idx="4">
                  <c:v>8.7173634401891255E-4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Foglio4!$B$57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639968415418019E-3"/>
                  <c:y val="-1.0424242026275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6678787242041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Foglio4!$A$58:$A$61</c:f>
              <c:strCache>
                <c:ptCount val="4"/>
                <c:pt idx="0">
                  <c:v>Diritto annuale </c:v>
                </c:pt>
                <c:pt idx="1">
                  <c:v>Diritti di Segreteria</c:v>
                </c:pt>
                <c:pt idx="2">
                  <c:v>Contributi, trasferimenti e altre entrate</c:v>
                </c:pt>
                <c:pt idx="3">
                  <c:v>Proventi da gestione di beni e servizi</c:v>
                </c:pt>
              </c:strCache>
            </c:strRef>
          </c:cat>
          <c:val>
            <c:numRef>
              <c:f>Foglio4!$B$58:$B$61</c:f>
              <c:numCache>
                <c:formatCode>0.00%</c:formatCode>
                <c:ptCount val="4"/>
                <c:pt idx="0">
                  <c:v>0.69313850206941474</c:v>
                </c:pt>
                <c:pt idx="1">
                  <c:v>0.26680456482981363</c:v>
                </c:pt>
                <c:pt idx="2">
                  <c:v>1.8463111570411372E-2</c:v>
                </c:pt>
                <c:pt idx="3">
                  <c:v>2.2528963714074295E-2</c:v>
                </c:pt>
              </c:numCache>
            </c:numRef>
          </c:val>
        </c:ser>
        <c:ser>
          <c:idx val="1"/>
          <c:order val="1"/>
          <c:tx>
            <c:strRef>
              <c:f>Foglio4!$C$57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A6EDF"/>
            </a:solidFill>
          </c:spPr>
          <c:invertIfNegative val="0"/>
          <c:dLbls>
            <c:dLbl>
              <c:idx val="0"/>
              <c:layout>
                <c:manualLayout>
                  <c:x val="2.0459952623127005E-2"/>
                  <c:y val="-6.25454521576539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731958940043424E-2"/>
                  <c:y val="-1.8763635647296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Foglio4!$A$58:$A$61</c:f>
              <c:strCache>
                <c:ptCount val="4"/>
                <c:pt idx="0">
                  <c:v>Diritto annuale </c:v>
                </c:pt>
                <c:pt idx="1">
                  <c:v>Diritti di Segreteria</c:v>
                </c:pt>
                <c:pt idx="2">
                  <c:v>Contributi, trasferimenti e altre entrate</c:v>
                </c:pt>
                <c:pt idx="3">
                  <c:v>Proventi da gestione di beni e servizi</c:v>
                </c:pt>
              </c:strCache>
            </c:strRef>
          </c:cat>
          <c:val>
            <c:numRef>
              <c:f>Foglio4!$C$58:$C$61</c:f>
              <c:numCache>
                <c:formatCode>0.00%</c:formatCode>
                <c:ptCount val="4"/>
                <c:pt idx="0">
                  <c:v>0.68386788728959103</c:v>
                </c:pt>
                <c:pt idx="1">
                  <c:v>0.28232589427928617</c:v>
                </c:pt>
                <c:pt idx="2">
                  <c:v>1.6533324917034502E-2</c:v>
                </c:pt>
                <c:pt idx="3">
                  <c:v>1.8303286679689387E-2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7420160"/>
        <c:axId val="217421696"/>
        <c:axId val="0"/>
      </c:bar3DChart>
      <c:catAx>
        <c:axId val="217420160"/>
        <c:scaling>
          <c:orientation val="minMax"/>
        </c:scaling>
        <c:delete val="0"/>
        <c:axPos val="b"/>
        <c:majorTickMark val="out"/>
        <c:minorTickMark val="none"/>
        <c:tickLblPos val="nextTo"/>
        <c:crossAx val="217421696"/>
        <c:crosses val="autoZero"/>
        <c:auto val="1"/>
        <c:lblAlgn val="ctr"/>
        <c:lblOffset val="100"/>
        <c:noMultiLvlLbl val="0"/>
      </c:catAx>
      <c:valAx>
        <c:axId val="21742169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174201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A6EDF"/>
              </a:solidFill>
            </c:spPr>
          </c:dPt>
          <c:dPt>
            <c:idx val="1"/>
            <c:bubble3D val="0"/>
            <c:explosion val="21"/>
            <c:spPr>
              <a:solidFill>
                <a:srgbClr val="00B050"/>
              </a:solidFill>
            </c:spPr>
          </c:dPt>
          <c:dPt>
            <c:idx val="2"/>
            <c:bubble3D val="0"/>
            <c:explosion val="9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4.3975614355713795E-2"/>
                  <c:y val="-8.056753460674227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6.139457185105756E-2"/>
                  <c:y val="-0.2332948072264720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7.2317926407409527E-2"/>
                  <c:y val="7.219693082799563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7.1295980316705448E-2"/>
                  <c:y val="-0.1010284618305702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200" b="1">
                    <a:latin typeface="Garamond" panose="02020404030301010803" pitchFamily="18" charset="0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Foglio6!$A$3:$A$6</c:f>
              <c:strCache>
                <c:ptCount val="4"/>
                <c:pt idx="0">
                  <c:v>Personale</c:v>
                </c:pt>
                <c:pt idx="1">
                  <c:v>Funzionamento</c:v>
                </c:pt>
                <c:pt idx="2">
                  <c:v>Interventi economici</c:v>
                </c:pt>
                <c:pt idx="3">
                  <c:v>Ammortamenti ed accantonamenti</c:v>
                </c:pt>
              </c:strCache>
            </c:strRef>
          </c:cat>
          <c:val>
            <c:numRef>
              <c:f>Foglio6!$C$19:$C$22</c:f>
              <c:numCache>
                <c:formatCode>0.00%</c:formatCode>
                <c:ptCount val="4"/>
                <c:pt idx="0">
                  <c:v>0.23355985606964974</c:v>
                </c:pt>
                <c:pt idx="1">
                  <c:v>0.24320810256683975</c:v>
                </c:pt>
                <c:pt idx="2">
                  <c:v>0.27913523386028755</c:v>
                </c:pt>
                <c:pt idx="3">
                  <c:v>0.24409680750322293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376632365096851E-2"/>
          <c:y val="2.2153134991880602E-4"/>
          <c:w val="0.9892285297030029"/>
          <c:h val="0.847963136638903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Foglio6!$B$11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A6EDF"/>
            </a:solidFill>
          </c:spPr>
          <c:invertIfNegative val="0"/>
          <c:dLbls>
            <c:dLbl>
              <c:idx val="0"/>
              <c:layout>
                <c:manualLayout>
                  <c:x val="5.4559873661672075E-3"/>
                  <c:y val="-3.7572815821212566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4.648.405,00</a:t>
                    </a:r>
                  </a:p>
                  <a:p>
                    <a:r>
                      <a:rPr lang="en-US" b="1"/>
                      <a:t>24,55%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8199842077090091E-3"/>
                  <c:y val="-1.878640791060628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4.490.678,00</a:t>
                    </a:r>
                  </a:p>
                  <a:p>
                    <a:r>
                      <a:rPr lang="en-US"/>
                      <a:t>23,72%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521395772659866E-2"/>
                  <c:y val="-2.774529381295296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5.242.458,00</a:t>
                    </a:r>
                  </a:p>
                  <a:p>
                    <a:r>
                      <a:rPr lang="en-US"/>
                      <a:t>27,69%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5479778907926124E-3"/>
                  <c:y val="-2.504854388080837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4.549.404,00</a:t>
                    </a:r>
                  </a:p>
                  <a:p>
                    <a:r>
                      <a:rPr lang="en-US"/>
                      <a:t>24,04%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Foglio6!$A$12:$A$15</c:f>
              <c:strCache>
                <c:ptCount val="4"/>
                <c:pt idx="0">
                  <c:v>Personale</c:v>
                </c:pt>
                <c:pt idx="1">
                  <c:v>Funzionamento</c:v>
                </c:pt>
                <c:pt idx="2">
                  <c:v>Interventi economici</c:v>
                </c:pt>
                <c:pt idx="3">
                  <c:v>Ammortamenti ed accantonamenti</c:v>
                </c:pt>
              </c:strCache>
            </c:strRef>
          </c:cat>
          <c:val>
            <c:numRef>
              <c:f>Foglio6!$B$12:$B$15</c:f>
              <c:numCache>
                <c:formatCode>#,##0.00</c:formatCode>
                <c:ptCount val="4"/>
                <c:pt idx="0">
                  <c:v>4648405</c:v>
                </c:pt>
                <c:pt idx="1">
                  <c:v>4490678</c:v>
                </c:pt>
                <c:pt idx="2">
                  <c:v>5242458</c:v>
                </c:pt>
                <c:pt idx="3">
                  <c:v>4549404</c:v>
                </c:pt>
              </c:numCache>
            </c:numRef>
          </c:val>
        </c:ser>
        <c:ser>
          <c:idx val="1"/>
          <c:order val="1"/>
          <c:tx>
            <c:strRef>
              <c:f>Foglio6!$C$11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3.2735924197003247E-2"/>
                  <c:y val="-2.713592253754241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4.489.570,00</a:t>
                    </a:r>
                  </a:p>
                  <a:p>
                    <a:r>
                      <a:rPr lang="en-US" b="1"/>
                      <a:t>23,36%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8199842077090091E-3"/>
                  <c:y val="-2.504854388080837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4.675.032,00</a:t>
                    </a:r>
                  </a:p>
                  <a:p>
                    <a:r>
                      <a:rPr lang="en-US"/>
                      <a:t>24,32%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639968415418018E-2"/>
                  <c:y val="-2.71359225375424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5.365.636,00</a:t>
                    </a:r>
                  </a:p>
                  <a:p>
                    <a:r>
                      <a:rPr lang="en-US"/>
                      <a:t>27,91%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459952623127029E-2"/>
                  <c:y val="-3.757281582121256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4.692.115,00</a:t>
                    </a:r>
                  </a:p>
                  <a:p>
                    <a:r>
                      <a:rPr lang="en-US"/>
                      <a:t>24,41%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Foglio6!$A$12:$A$15</c:f>
              <c:strCache>
                <c:ptCount val="4"/>
                <c:pt idx="0">
                  <c:v>Personale</c:v>
                </c:pt>
                <c:pt idx="1">
                  <c:v>Funzionamento</c:v>
                </c:pt>
                <c:pt idx="2">
                  <c:v>Interventi economici</c:v>
                </c:pt>
                <c:pt idx="3">
                  <c:v>Ammortamenti ed accantonamenti</c:v>
                </c:pt>
              </c:strCache>
            </c:strRef>
          </c:cat>
          <c:val>
            <c:numRef>
              <c:f>Foglio6!$C$12:$C$15</c:f>
              <c:numCache>
                <c:formatCode>#,##0.00</c:formatCode>
                <c:ptCount val="4"/>
                <c:pt idx="0">
                  <c:v>4489570</c:v>
                </c:pt>
                <c:pt idx="1">
                  <c:v>4675032</c:v>
                </c:pt>
                <c:pt idx="2">
                  <c:v>5365636</c:v>
                </c:pt>
                <c:pt idx="3">
                  <c:v>4692115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7383552"/>
        <c:axId val="247385088"/>
        <c:axId val="0"/>
      </c:bar3DChart>
      <c:catAx>
        <c:axId val="247383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247385088"/>
        <c:crosses val="autoZero"/>
        <c:auto val="1"/>
        <c:lblAlgn val="ctr"/>
        <c:lblOffset val="100"/>
        <c:noMultiLvlLbl val="0"/>
      </c:catAx>
      <c:valAx>
        <c:axId val="247385088"/>
        <c:scaling>
          <c:orientation val="minMax"/>
        </c:scaling>
        <c:delete val="1"/>
        <c:axPos val="l"/>
        <c:majorGridlines/>
        <c:numFmt formatCode="#,##0.00" sourceLinked="1"/>
        <c:majorTickMark val="out"/>
        <c:minorTickMark val="none"/>
        <c:tickLblPos val="nextTo"/>
        <c:crossAx val="247383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3452696088342141E-2"/>
          <c:y val="0.92983326277905809"/>
          <c:w val="0.87221203749067866"/>
          <c:h val="3.7093059501074645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FA6EDF"/>
            </a:solidFill>
          </c:spPr>
          <c:explosion val="25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explosion val="27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-0.13297669648986701"/>
                  <c:y val="0.1475210824138933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4.2494193884310714E-2"/>
                  <c:y val="-0.1037489514197489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4.9119566889116291E-2"/>
                  <c:y val="-1.529490755256853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9.1732331837447667E-2"/>
                  <c:y val="2.780908698414365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Foglio7!$A$27:$A$30</c:f>
              <c:strCache>
                <c:ptCount val="4"/>
                <c:pt idx="0">
                  <c:v>Competenze al personale</c:v>
                </c:pt>
                <c:pt idx="1">
                  <c:v>Oneri sociali</c:v>
                </c:pt>
                <c:pt idx="2">
                  <c:v>Accantonamenti t.f.r.</c:v>
                </c:pt>
                <c:pt idx="3">
                  <c:v>Altri costi</c:v>
                </c:pt>
              </c:strCache>
            </c:strRef>
          </c:cat>
          <c:val>
            <c:numRef>
              <c:f>Foglio7!$B$27:$B$30</c:f>
              <c:numCache>
                <c:formatCode>0.00%</c:formatCode>
                <c:ptCount val="4"/>
                <c:pt idx="0">
                  <c:v>0.73310333352711587</c:v>
                </c:pt>
                <c:pt idx="1">
                  <c:v>0.17726556825387915</c:v>
                </c:pt>
                <c:pt idx="2">
                  <c:v>7.3250906712871544E-2</c:v>
                </c:pt>
                <c:pt idx="3">
                  <c:v>1.638019150613344E-2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526196209959486E-2"/>
          <c:y val="8.9684935713515351E-2"/>
          <c:w val="0.84494760758008103"/>
          <c:h val="0.8289947400095995"/>
        </c:manualLayout>
      </c:layout>
      <c:pie3DChart>
        <c:varyColors val="1"/>
        <c:ser>
          <c:idx val="0"/>
          <c:order val="0"/>
          <c:explosion val="18"/>
          <c:dPt>
            <c:idx val="0"/>
            <c:bubble3D val="0"/>
            <c:spPr>
              <a:solidFill>
                <a:srgbClr val="6CE1FC"/>
              </a:solidFill>
            </c:spPr>
          </c:dPt>
          <c:dPt>
            <c:idx val="1"/>
            <c:bubble3D val="0"/>
            <c:spPr>
              <a:solidFill>
                <a:srgbClr val="AA068B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A6EDF"/>
              </a:solidFill>
            </c:spPr>
          </c:dPt>
          <c:dLbls>
            <c:dLbl>
              <c:idx val="0"/>
              <c:layout>
                <c:manualLayout>
                  <c:x val="-1.8137424456499955E-2"/>
                  <c:y val="4.692050095142229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"/>
                  <c:y val="0.2459401569924894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8.6602192458662436E-2"/>
                  <c:y val="2.62658678572516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Oneri diversi di gestione
34,84%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4.1036736789430664E-2"/>
                  <c:y val="-9.367082613511758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0.16559240513483575"/>
                  <c:y val="-3.854752433719004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200" b="1">
                    <a:latin typeface="Garamond" panose="02020404030301010803" pitchFamily="18" charset="0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Foglio8!$A$3:$A$7</c:f>
              <c:strCache>
                <c:ptCount val="5"/>
                <c:pt idx="0">
                  <c:v>Prestazione di servizi</c:v>
                </c:pt>
                <c:pt idx="1">
                  <c:v>Godimento di beni di terzi</c:v>
                </c:pt>
                <c:pt idx="2">
                  <c:v>Oneri diversi di gestione</c:v>
                </c:pt>
                <c:pt idx="3">
                  <c:v>Quote associative</c:v>
                </c:pt>
                <c:pt idx="4">
                  <c:v>Organi istituzionali</c:v>
                </c:pt>
              </c:strCache>
            </c:strRef>
          </c:cat>
          <c:val>
            <c:numRef>
              <c:f>Foglio8!$F$3:$F$7</c:f>
              <c:numCache>
                <c:formatCode>0.00%</c:formatCode>
                <c:ptCount val="5"/>
                <c:pt idx="0">
                  <c:v>0.40893638386107528</c:v>
                </c:pt>
                <c:pt idx="1">
                  <c:v>2.8144102334230033E-2</c:v>
                </c:pt>
                <c:pt idx="2">
                  <c:v>0.34833488073437718</c:v>
                </c:pt>
                <c:pt idx="3">
                  <c:v>0.20043200171282666</c:v>
                </c:pt>
                <c:pt idx="4">
                  <c:v>1.415263135749098E-2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0.01764</cdr:x>
      <cdr:y>0.03595</cdr:y>
    </cdr:from>
    <cdr:to>
      <cdr:x>0.32415</cdr:x>
      <cdr:y>0.97699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163954" y="218607"/>
          <a:ext cx="2849693" cy="5722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/>
        </a:p>
        <a:p xmlns:a="http://schemas.openxmlformats.org/drawingml/2006/main">
          <a:endParaRPr lang="it-IT" sz="1100"/>
        </a:p>
        <a:p xmlns:a="http://schemas.openxmlformats.org/drawingml/2006/main">
          <a:r>
            <a:rPr lang="it-IT" sz="1100"/>
            <a:t>AVANZO/DISAVANZO ECONOMICO DELL'ESERCIZIO</a:t>
          </a:r>
        </a:p>
        <a:p xmlns:a="http://schemas.openxmlformats.org/drawingml/2006/main">
          <a:endParaRPr lang="it-IT" sz="1100"/>
        </a:p>
        <a:p xmlns:a="http://schemas.openxmlformats.org/drawingml/2006/main">
          <a:endParaRPr lang="it-IT" sz="1100"/>
        </a:p>
        <a:p xmlns:a="http://schemas.openxmlformats.org/drawingml/2006/main">
          <a:endParaRPr lang="it-IT" sz="1100"/>
        </a:p>
        <a:p xmlns:a="http://schemas.openxmlformats.org/drawingml/2006/main">
          <a:endParaRPr lang="it-IT" sz="1100"/>
        </a:p>
        <a:p xmlns:a="http://schemas.openxmlformats.org/drawingml/2006/main">
          <a:endParaRPr lang="it-IT" sz="1100"/>
        </a:p>
        <a:p xmlns:a="http://schemas.openxmlformats.org/drawingml/2006/main">
          <a:r>
            <a:rPr lang="it-IT" sz="1100"/>
            <a:t>Differenza Rettifiche attività finanziarie</a:t>
          </a:r>
        </a:p>
        <a:p xmlns:a="http://schemas.openxmlformats.org/drawingml/2006/main">
          <a:endParaRPr lang="it-IT" sz="1100"/>
        </a:p>
        <a:p xmlns:a="http://schemas.openxmlformats.org/drawingml/2006/main">
          <a:endParaRPr lang="it-IT" sz="1100"/>
        </a:p>
        <a:p xmlns:a="http://schemas.openxmlformats.org/drawingml/2006/main">
          <a:endParaRPr lang="it-IT" sz="1100"/>
        </a:p>
        <a:p xmlns:a="http://schemas.openxmlformats.org/drawingml/2006/main">
          <a:endParaRPr lang="it-IT" sz="1100"/>
        </a:p>
        <a:p xmlns:a="http://schemas.openxmlformats.org/drawingml/2006/main">
          <a:endParaRPr lang="it-IT" sz="1100"/>
        </a:p>
        <a:p xmlns:a="http://schemas.openxmlformats.org/drawingml/2006/main">
          <a:endParaRPr lang="it-IT" sz="1100"/>
        </a:p>
        <a:p xmlns:a="http://schemas.openxmlformats.org/drawingml/2006/main">
          <a:r>
            <a:rPr lang="it-IT" sz="1100"/>
            <a:t>Risultato gestione straordinaria</a:t>
          </a:r>
        </a:p>
        <a:p xmlns:a="http://schemas.openxmlformats.org/drawingml/2006/main">
          <a:endParaRPr lang="it-IT" sz="1100"/>
        </a:p>
        <a:p xmlns:a="http://schemas.openxmlformats.org/drawingml/2006/main">
          <a:endParaRPr lang="it-IT" sz="1100"/>
        </a:p>
        <a:p xmlns:a="http://schemas.openxmlformats.org/drawingml/2006/main">
          <a:endParaRPr lang="it-IT" sz="1100"/>
        </a:p>
        <a:p xmlns:a="http://schemas.openxmlformats.org/drawingml/2006/main">
          <a:endParaRPr lang="it-IT" sz="1100"/>
        </a:p>
        <a:p xmlns:a="http://schemas.openxmlformats.org/drawingml/2006/main">
          <a:endParaRPr lang="it-IT" sz="1100"/>
        </a:p>
        <a:p xmlns:a="http://schemas.openxmlformats.org/drawingml/2006/main">
          <a:endParaRPr lang="it-IT" sz="1100"/>
        </a:p>
        <a:p xmlns:a="http://schemas.openxmlformats.org/drawingml/2006/main">
          <a:r>
            <a:rPr lang="it-IT" sz="1100"/>
            <a:t>Risultato gestione finanziaria</a:t>
          </a:r>
        </a:p>
        <a:p xmlns:a="http://schemas.openxmlformats.org/drawingml/2006/main">
          <a:endParaRPr lang="it-IT" sz="1100"/>
        </a:p>
        <a:p xmlns:a="http://schemas.openxmlformats.org/drawingml/2006/main">
          <a:endParaRPr lang="it-IT" sz="1100"/>
        </a:p>
        <a:p xmlns:a="http://schemas.openxmlformats.org/drawingml/2006/main">
          <a:endParaRPr lang="it-IT" sz="1100"/>
        </a:p>
        <a:p xmlns:a="http://schemas.openxmlformats.org/drawingml/2006/main">
          <a:endParaRPr lang="it-IT" sz="1100"/>
        </a:p>
        <a:p xmlns:a="http://schemas.openxmlformats.org/drawingml/2006/main">
          <a:endParaRPr lang="it-IT" sz="1100"/>
        </a:p>
        <a:p xmlns:a="http://schemas.openxmlformats.org/drawingml/2006/main">
          <a:r>
            <a:rPr lang="it-IT" sz="1100"/>
            <a:t>Risultato gestione corrente</a:t>
          </a:r>
        </a:p>
        <a:p xmlns:a="http://schemas.openxmlformats.org/drawingml/2006/main">
          <a:endParaRPr lang="it-IT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07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1002" y="3"/>
            <a:ext cx="294507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2BC48-F81B-41AE-A096-B6D191D9A0D4}" type="datetimeFigureOut">
              <a:rPr lang="it-IT" smtClean="0"/>
              <a:t>11/05/2021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252" y="4689475"/>
            <a:ext cx="5437178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507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1002" y="9377363"/>
            <a:ext cx="294507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42962-5EE8-4AAA-908B-4B78CCB50D0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128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39A0-BF26-45BE-A0CD-E239B9F50574}" type="datetime1">
              <a:rPr lang="it-IT" smtClean="0"/>
              <a:t>11/05/2021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8DC5-67A0-4CFA-A8D6-CC9899513690}" type="datetime1">
              <a:rPr lang="it-IT" smtClean="0"/>
              <a:t>11/05/2021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5913-1185-4F26-8549-6785457E68E7}" type="datetime1">
              <a:rPr lang="it-IT" smtClean="0"/>
              <a:t>11/05/2021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2840-9B3D-455C-8F8F-248DB1356F5C}" type="datetime1">
              <a:rPr lang="it-IT" smtClean="0"/>
              <a:t>11/05/2021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9988-882E-44D0-AD79-9C084AD47401}" type="datetime1">
              <a:rPr lang="it-IT" smtClean="0"/>
              <a:t>11/05/2021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A2A7-C610-4324-90DA-055E7DBA1BD8}" type="datetime1">
              <a:rPr lang="it-IT" smtClean="0"/>
              <a:t>11/05/2021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7942-19D6-46A4-B5F6-EA858A4B2455}" type="datetime1">
              <a:rPr lang="it-IT" smtClean="0"/>
              <a:t>11/05/2021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253B-A6BF-49FC-BF1E-CC4F9A8ADEC7}" type="datetime1">
              <a:rPr lang="it-IT" smtClean="0"/>
              <a:t>11/05/2021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5B17-1D23-4BA0-AA11-B692F9460572}" type="datetime1">
              <a:rPr lang="it-IT" smtClean="0"/>
              <a:t>11/05/2021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731C-125B-468D-A439-AF92C77B8B8A}" type="datetime1">
              <a:rPr lang="it-IT" smtClean="0"/>
              <a:t>11/05/2021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936A-4C41-4772-A82A-318946703BE8}" type="datetime1">
              <a:rPr lang="it-IT" smtClean="0"/>
              <a:t>11/05/2021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77D3D-E098-42AD-B434-C3842D28B48A}" type="datetime1">
              <a:rPr lang="it-IT" smtClean="0"/>
              <a:t>11/05/2021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1DC36-2CEB-48E7-9896-F2F2C229694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  <a:solidFill>
            <a:srgbClr val="CCFFFF"/>
          </a:solidFill>
        </p:spPr>
        <p:txBody>
          <a:bodyPr/>
          <a:lstStyle/>
          <a:p>
            <a:r>
              <a:rPr lang="it-IT" b="1" dirty="0" smtClean="0">
                <a:solidFill>
                  <a:srgbClr val="3399FF"/>
                </a:solidFill>
              </a:rPr>
              <a:t>BILANCIO D’ESERCIZIO </a:t>
            </a:r>
            <a:r>
              <a:rPr lang="it-IT" b="1" dirty="0" smtClean="0">
                <a:solidFill>
                  <a:srgbClr val="3399FF"/>
                </a:solidFill>
              </a:rPr>
              <a:t>2019</a:t>
            </a:r>
            <a:endParaRPr lang="it-IT" b="1" dirty="0">
              <a:solidFill>
                <a:srgbClr val="3399FF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400800" cy="1752600"/>
          </a:xfrm>
        </p:spPr>
        <p:txBody>
          <a:bodyPr/>
          <a:lstStyle/>
          <a:p>
            <a:r>
              <a:rPr lang="it-IT" b="1" dirty="0" smtClean="0">
                <a:solidFill>
                  <a:srgbClr val="3399FF"/>
                </a:solidFill>
              </a:rPr>
              <a:t>Rappresentazioni grafiche</a:t>
            </a:r>
            <a:endParaRPr lang="it-IT" b="1" dirty="0">
              <a:solidFill>
                <a:srgbClr val="3399FF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0704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it-IT" sz="1600" b="1" dirty="0" smtClean="0">
                <a:latin typeface="+mn-lt"/>
              </a:rPr>
              <a:t>CAMERA DI COMMERCIO I.A.A. DI VERONA </a:t>
            </a:r>
            <a:r>
              <a:rPr lang="it-IT" sz="1600" b="1" dirty="0" smtClean="0">
                <a:latin typeface="Garamond" pitchFamily="18" charset="0"/>
              </a:rPr>
              <a:t/>
            </a:r>
            <a:br>
              <a:rPr lang="it-IT" sz="1600" b="1" dirty="0" smtClean="0">
                <a:latin typeface="Garamond" pitchFamily="18" charset="0"/>
              </a:rPr>
            </a:br>
            <a:r>
              <a:rPr lang="it-IT" sz="1800" b="1" dirty="0">
                <a:latin typeface="+mn-lt"/>
              </a:rPr>
              <a:t>Valore assoluto ed incidenza percentuale delle diverse tipologie di </a:t>
            </a:r>
            <a:r>
              <a:rPr lang="it-IT" sz="1800" b="1" dirty="0" smtClean="0">
                <a:latin typeface="+mn-lt"/>
              </a:rPr>
              <a:t>Oneri </a:t>
            </a:r>
            <a:r>
              <a:rPr lang="it-IT" sz="1800" b="1" dirty="0">
                <a:latin typeface="+mn-lt"/>
              </a:rPr>
              <a:t>correnti: confronto </a:t>
            </a:r>
            <a:r>
              <a:rPr lang="it-IT" sz="1800" b="1" dirty="0" smtClean="0">
                <a:latin typeface="+mn-lt"/>
              </a:rPr>
              <a:t>2018-2019</a:t>
            </a:r>
            <a:endParaRPr lang="it-IT" sz="1600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449428"/>
              </p:ext>
            </p:extLst>
          </p:nvPr>
        </p:nvGraphicFramePr>
        <p:xfrm>
          <a:off x="457200" y="980728"/>
          <a:ext cx="850728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sz="1600" b="1" dirty="0" smtClean="0">
                <a:latin typeface="+mn-lt"/>
              </a:rPr>
              <a:t>CAMERA DI COMMERCIO I.A.A. DI VERONA</a:t>
            </a:r>
            <a:r>
              <a:rPr lang="it-IT" sz="1600" b="1" dirty="0" smtClean="0">
                <a:latin typeface="Garamond" pitchFamily="18" charset="0"/>
              </a:rPr>
              <a:t/>
            </a:r>
            <a:br>
              <a:rPr lang="it-IT" sz="1600" b="1" dirty="0" smtClean="0">
                <a:latin typeface="Garamond" pitchFamily="18" charset="0"/>
              </a:rPr>
            </a:br>
            <a:r>
              <a:rPr lang="it-IT" sz="1800" b="1" dirty="0" smtClean="0">
                <a:latin typeface="+mn-lt"/>
              </a:rPr>
              <a:t>Suddivisione percentuale delle diverse tipologie di spese per il personale (4.490)</a:t>
            </a:r>
            <a:endParaRPr lang="it-IT" sz="1800" dirty="0">
              <a:latin typeface="+mn-lt"/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378769"/>
              </p:ext>
            </p:extLst>
          </p:nvPr>
        </p:nvGraphicFramePr>
        <p:xfrm>
          <a:off x="457200" y="908720"/>
          <a:ext cx="8229600" cy="521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sz="1600" b="1" dirty="0" smtClean="0">
                <a:latin typeface="+mn-lt"/>
              </a:rPr>
              <a:t>CAMERA DI COMMERCIO DI VERONA I.A.A. DI VERONA</a:t>
            </a:r>
            <a:br>
              <a:rPr lang="it-IT" sz="1600" b="1" dirty="0" smtClean="0">
                <a:latin typeface="+mn-lt"/>
              </a:rPr>
            </a:br>
            <a:r>
              <a:rPr lang="it-IT" sz="1800" b="1" dirty="0" smtClean="0">
                <a:latin typeface="+mn-lt"/>
              </a:rPr>
              <a:t>Suddivisione percentuale delle diverse tipologie di spese di funzionamento (4.675)</a:t>
            </a:r>
            <a:endParaRPr lang="it-IT" sz="1800" dirty="0">
              <a:latin typeface="+mn-lt"/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653149"/>
              </p:ext>
            </p:extLst>
          </p:nvPr>
        </p:nvGraphicFramePr>
        <p:xfrm>
          <a:off x="457200" y="836712"/>
          <a:ext cx="822960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sz="1600" b="1" dirty="0" smtClean="0">
                <a:latin typeface="+mn-lt"/>
              </a:rPr>
              <a:t>CAMERA DI COMMERCIO I.A.A. DI VERONA</a:t>
            </a:r>
            <a:r>
              <a:rPr lang="it-IT" sz="1600" b="1" dirty="0" smtClean="0">
                <a:latin typeface="Garamond" pitchFamily="18" charset="0"/>
              </a:rPr>
              <a:t/>
            </a:r>
            <a:br>
              <a:rPr lang="it-IT" sz="1600" b="1" dirty="0" smtClean="0">
                <a:latin typeface="Garamond" pitchFamily="18" charset="0"/>
              </a:rPr>
            </a:br>
            <a:r>
              <a:rPr lang="it-IT" sz="1800" b="1" dirty="0" smtClean="0">
                <a:latin typeface="+mn-lt"/>
              </a:rPr>
              <a:t>Incidenza </a:t>
            </a:r>
            <a:r>
              <a:rPr lang="it-IT" sz="1800" b="1" dirty="0">
                <a:latin typeface="+mn-lt"/>
              </a:rPr>
              <a:t>percentuale degli Obiettivi sul totale delle spese di </a:t>
            </a:r>
            <a:r>
              <a:rPr lang="it-IT" sz="1800" b="1" dirty="0" smtClean="0">
                <a:latin typeface="+mn-lt"/>
              </a:rPr>
              <a:t>promozione (5.366)</a:t>
            </a:r>
            <a:endParaRPr lang="it-IT" sz="1800" dirty="0">
              <a:latin typeface="+mn-lt"/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5646562"/>
              </p:ext>
            </p:extLst>
          </p:nvPr>
        </p:nvGraphicFramePr>
        <p:xfrm>
          <a:off x="457200" y="764704"/>
          <a:ext cx="822960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40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1600" b="1" dirty="0"/>
              <a:t>CAMERA DI COMMERCIO I.A.A. DI VERONA</a:t>
            </a:r>
            <a:br>
              <a:rPr lang="it-IT" sz="1600" b="1" dirty="0"/>
            </a:br>
            <a:r>
              <a:rPr lang="it-IT" sz="1600" b="1" dirty="0"/>
              <a:t>Andamento </a:t>
            </a:r>
            <a:r>
              <a:rPr lang="it-IT" sz="1600" b="1" dirty="0" smtClean="0"/>
              <a:t>oneri per Interventi economici nel periodo 2012÷2019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642480"/>
              </p:ext>
            </p:extLst>
          </p:nvPr>
        </p:nvGraphicFramePr>
        <p:xfrm>
          <a:off x="457200" y="908720"/>
          <a:ext cx="822960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500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it-IT" sz="1600" b="1" dirty="0" smtClean="0">
                <a:latin typeface="+mn-lt"/>
              </a:rPr>
              <a:t>CAMERA DI COMMERCIO I.A.A. DI VERONA</a:t>
            </a:r>
            <a:br>
              <a:rPr lang="it-IT" sz="1600" b="1" dirty="0" smtClean="0">
                <a:latin typeface="+mn-lt"/>
              </a:rPr>
            </a:br>
            <a:r>
              <a:rPr lang="it-IT" sz="1800" b="1" dirty="0" smtClean="0">
                <a:latin typeface="+mn-lt"/>
              </a:rPr>
              <a:t>Confronto risultati delle gestioni 2014-2019</a:t>
            </a:r>
            <a:endParaRPr lang="it-IT" sz="1800" b="1" dirty="0">
              <a:latin typeface="+mn-lt"/>
            </a:endParaRPr>
          </a:p>
        </p:txBody>
      </p:sp>
      <p:graphicFrame>
        <p:nvGraphicFramePr>
          <p:cNvPr id="4" name="Segnaposto tabella 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574118"/>
              </p:ext>
            </p:extLst>
          </p:nvPr>
        </p:nvGraphicFramePr>
        <p:xfrm>
          <a:off x="899592" y="980728"/>
          <a:ext cx="7416824" cy="4781893"/>
        </p:xfrm>
        <a:graphic>
          <a:graphicData uri="http://schemas.openxmlformats.org/drawingml/2006/table">
            <a:tbl>
              <a:tblPr/>
              <a:tblGrid>
                <a:gridCol w="1827422"/>
                <a:gridCol w="931567"/>
                <a:gridCol w="931567"/>
                <a:gridCol w="931567"/>
                <a:gridCol w="931567"/>
                <a:gridCol w="931567"/>
                <a:gridCol w="931567"/>
              </a:tblGrid>
              <a:tr h="576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Anno 2014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Anno 2015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Anno 2016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Anno 2017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Anno 2018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Anno 2019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7464">
                <a:tc>
                  <a:txBody>
                    <a:bodyPr/>
                    <a:lstStyle/>
                    <a:p>
                      <a:pPr algn="just" rtl="0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Proventi correnti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24.453.724</a:t>
                      </a:r>
                      <a:endParaRPr lang="it-IT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17.870.204</a:t>
                      </a:r>
                      <a:endParaRPr lang="it-IT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19.048.909</a:t>
                      </a:r>
                      <a:endParaRPr lang="it-IT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16.242.768</a:t>
                      </a:r>
                      <a:endParaRPr lang="it-IT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18.348.751</a:t>
                      </a:r>
                      <a:endParaRPr lang="it-IT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17.599.359</a:t>
                      </a:r>
                      <a:endParaRPr lang="it-IT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7464">
                <a:tc>
                  <a:txBody>
                    <a:bodyPr/>
                    <a:lstStyle/>
                    <a:p>
                      <a:pPr algn="just" rtl="0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Oneri correnti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25.215.391</a:t>
                      </a:r>
                      <a:endParaRPr lang="it-IT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latin typeface="+mn-lt"/>
                        </a:rPr>
                        <a:t>21.591.345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latin typeface="+mn-lt"/>
                        </a:rPr>
                        <a:t>20.258.858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latin typeface="+mn-lt"/>
                        </a:rPr>
                        <a:t>15.210.029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latin typeface="+mn-lt"/>
                        </a:rPr>
                        <a:t>18.930.946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 smtClean="0">
                          <a:latin typeface="+mn-lt"/>
                        </a:rPr>
                        <a:t>19.222.353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7464">
                <a:tc>
                  <a:txBody>
                    <a:bodyPr/>
                    <a:lstStyle/>
                    <a:p>
                      <a:pPr algn="just" rtl="0" fontAlgn="ctr"/>
                      <a:r>
                        <a:rPr lang="it-IT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Risultato della gestione corrente</a:t>
                      </a:r>
                      <a:endParaRPr lang="it-IT" sz="16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1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-761.667</a:t>
                      </a:r>
                      <a:endParaRPr lang="it-IT" sz="1400" b="1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b="1" i="1" dirty="0" smtClean="0">
                          <a:latin typeface="+mn-lt"/>
                        </a:rPr>
                        <a:t>-3.721.141</a:t>
                      </a:r>
                      <a:endParaRPr lang="it-IT" sz="1400" b="1" i="1" dirty="0">
                        <a:latin typeface="+mn-lt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b="1" i="1" dirty="0" smtClean="0">
                          <a:latin typeface="+mn-lt"/>
                        </a:rPr>
                        <a:t>-1.209.949</a:t>
                      </a:r>
                      <a:endParaRPr lang="it-IT" sz="1400" b="1" i="1" dirty="0">
                        <a:latin typeface="+mn-lt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b="1" i="1" dirty="0" smtClean="0">
                          <a:latin typeface="+mn-lt"/>
                        </a:rPr>
                        <a:t>1.032.739</a:t>
                      </a:r>
                      <a:endParaRPr lang="it-IT" sz="1400" b="1" i="1" dirty="0">
                        <a:latin typeface="+mn-lt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b="1" i="1" dirty="0" smtClean="0">
                          <a:latin typeface="+mn-lt"/>
                        </a:rPr>
                        <a:t>-582.195</a:t>
                      </a:r>
                      <a:endParaRPr lang="it-IT" sz="1400" b="1" i="1" dirty="0">
                        <a:latin typeface="+mn-lt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b="1" i="1" dirty="0" smtClean="0">
                          <a:latin typeface="+mn-lt"/>
                        </a:rPr>
                        <a:t>-1.622.994</a:t>
                      </a:r>
                      <a:endParaRPr lang="it-IT" sz="1400" b="1" i="1" dirty="0">
                        <a:latin typeface="+mn-lt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7746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Risultato della gestione finanziaria</a:t>
                      </a:r>
                      <a:endParaRPr lang="it-IT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1.418.526</a:t>
                      </a:r>
                      <a:endParaRPr lang="it-IT" sz="14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i="1" dirty="0" smtClean="0">
                          <a:latin typeface="+mn-lt"/>
                        </a:rPr>
                        <a:t>977.927</a:t>
                      </a:r>
                      <a:endParaRPr lang="it-IT" sz="1400" i="1" dirty="0">
                        <a:latin typeface="+mn-lt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i="1" dirty="0" smtClean="0">
                          <a:latin typeface="+mn-lt"/>
                        </a:rPr>
                        <a:t>704.334</a:t>
                      </a:r>
                      <a:endParaRPr lang="it-IT" sz="1400" i="1" dirty="0">
                        <a:latin typeface="+mn-lt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i="1" dirty="0" smtClean="0">
                          <a:latin typeface="+mn-lt"/>
                        </a:rPr>
                        <a:t>611.538</a:t>
                      </a:r>
                      <a:endParaRPr lang="it-IT" sz="1400" i="1" dirty="0">
                        <a:latin typeface="+mn-lt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i="1" dirty="0" smtClean="0">
                          <a:latin typeface="+mn-lt"/>
                        </a:rPr>
                        <a:t>649.375</a:t>
                      </a:r>
                      <a:endParaRPr lang="it-IT" sz="1400" i="1" dirty="0">
                        <a:latin typeface="+mn-lt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i="1" dirty="0" smtClean="0">
                          <a:latin typeface="+mn-lt"/>
                        </a:rPr>
                        <a:t>758.715</a:t>
                      </a:r>
                      <a:endParaRPr lang="it-IT" sz="1400" i="1" dirty="0">
                        <a:latin typeface="+mn-lt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746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Risultato gestione straordinaria</a:t>
                      </a:r>
                      <a:endParaRPr lang="it-IT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646.425</a:t>
                      </a:r>
                      <a:endParaRPr lang="it-IT" sz="14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i="1" dirty="0" smtClean="0">
                          <a:latin typeface="+mn-lt"/>
                        </a:rPr>
                        <a:t>2.132.296</a:t>
                      </a:r>
                      <a:endParaRPr lang="it-IT" sz="1400" i="1" dirty="0">
                        <a:latin typeface="+mn-lt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i="1" dirty="0" smtClean="0">
                          <a:latin typeface="+mn-lt"/>
                        </a:rPr>
                        <a:t>384.234</a:t>
                      </a:r>
                      <a:endParaRPr lang="it-IT" sz="1400" i="1" dirty="0">
                        <a:latin typeface="+mn-lt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i="1" dirty="0" smtClean="0">
                          <a:latin typeface="+mn-lt"/>
                        </a:rPr>
                        <a:t>1.289.020</a:t>
                      </a:r>
                      <a:endParaRPr lang="it-IT" sz="1400" i="1" dirty="0">
                        <a:latin typeface="+mn-lt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i="1" dirty="0" smtClean="0">
                          <a:latin typeface="+mn-lt"/>
                        </a:rPr>
                        <a:t>485.434</a:t>
                      </a:r>
                      <a:endParaRPr lang="it-IT" sz="1400" i="1" dirty="0">
                        <a:latin typeface="+mn-lt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i="1" dirty="0" smtClean="0">
                          <a:latin typeface="+mn-lt"/>
                        </a:rPr>
                        <a:t>439.332</a:t>
                      </a:r>
                      <a:endParaRPr lang="it-IT" sz="1400" i="1" dirty="0">
                        <a:latin typeface="+mn-lt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7464">
                <a:tc>
                  <a:txBody>
                    <a:bodyPr/>
                    <a:lstStyle/>
                    <a:p>
                      <a:pPr algn="just" rtl="0" fontAlgn="ctr"/>
                      <a:r>
                        <a:rPr lang="it-IT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Differenza rettifiche di valore</a:t>
                      </a:r>
                      <a:endParaRPr lang="it-IT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-646.859</a:t>
                      </a:r>
                      <a:endParaRPr lang="it-IT" sz="14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i="1" dirty="0" smtClean="0">
                          <a:latin typeface="+mn-lt"/>
                        </a:rPr>
                        <a:t>-44.210</a:t>
                      </a:r>
                      <a:endParaRPr lang="it-IT" sz="1400" i="1" dirty="0">
                        <a:latin typeface="+mn-lt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i="1" dirty="0" smtClean="0">
                          <a:latin typeface="+mn-lt"/>
                        </a:rPr>
                        <a:t>199.840</a:t>
                      </a:r>
                      <a:endParaRPr lang="it-IT" sz="1400" i="1" dirty="0">
                        <a:latin typeface="+mn-lt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i="1" dirty="0" smtClean="0">
                          <a:latin typeface="+mn-lt"/>
                        </a:rPr>
                        <a:t>-26.923</a:t>
                      </a:r>
                      <a:endParaRPr lang="it-IT" sz="1400" i="1" dirty="0">
                        <a:latin typeface="+mn-lt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i="1" dirty="0" smtClean="0">
                          <a:latin typeface="+mn-lt"/>
                        </a:rPr>
                        <a:t>-6.909</a:t>
                      </a:r>
                      <a:endParaRPr lang="it-IT" sz="1400" i="1" dirty="0">
                        <a:latin typeface="+mn-lt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i="1" dirty="0" smtClean="0">
                          <a:latin typeface="+mn-lt"/>
                        </a:rPr>
                        <a:t>-6.831</a:t>
                      </a:r>
                      <a:endParaRPr lang="it-IT" sz="1400" i="1" dirty="0">
                        <a:latin typeface="+mn-lt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7464">
                <a:tc>
                  <a:txBody>
                    <a:bodyPr/>
                    <a:lstStyle/>
                    <a:p>
                      <a:pPr algn="just" rtl="0" fontAlgn="ctr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Avanzo/Disavanzo</a:t>
                      </a:r>
                      <a:r>
                        <a:rPr lang="it-IT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economico d’esercizio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656.424</a:t>
                      </a:r>
                      <a:endParaRPr lang="it-IT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b="1" dirty="0" smtClean="0">
                          <a:latin typeface="+mn-lt"/>
                        </a:rPr>
                        <a:t>-655.128</a:t>
                      </a:r>
                      <a:endParaRPr lang="it-IT" sz="1400" b="1" dirty="0">
                        <a:latin typeface="+mn-lt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b="1" dirty="0" smtClean="0">
                          <a:latin typeface="+mn-lt"/>
                        </a:rPr>
                        <a:t>78.460</a:t>
                      </a:r>
                      <a:endParaRPr lang="it-IT" sz="1400" b="1" dirty="0">
                        <a:latin typeface="+mn-lt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b="1" dirty="0" smtClean="0">
                          <a:latin typeface="+mn-lt"/>
                        </a:rPr>
                        <a:t>2.906.374</a:t>
                      </a:r>
                      <a:endParaRPr lang="it-IT" sz="1400" b="1" dirty="0">
                        <a:latin typeface="+mn-lt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b="1" dirty="0" smtClean="0">
                          <a:latin typeface="+mn-lt"/>
                        </a:rPr>
                        <a:t>545.705</a:t>
                      </a:r>
                      <a:endParaRPr lang="it-IT" sz="1400" b="1" dirty="0">
                        <a:latin typeface="+mn-lt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b="1" dirty="0" smtClean="0">
                          <a:latin typeface="+mn-lt"/>
                        </a:rPr>
                        <a:t>-431.779</a:t>
                      </a:r>
                      <a:endParaRPr lang="it-IT" sz="1400" b="1" dirty="0">
                        <a:latin typeface="+mn-lt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it-IT" sz="1600" b="1" dirty="0" smtClean="0"/>
              <a:t>Confronto Risultati delle Gestioni 2018÷2019</a:t>
            </a:r>
            <a:endParaRPr lang="it-IT" sz="16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982910"/>
              </p:ext>
            </p:extLst>
          </p:nvPr>
        </p:nvGraphicFramePr>
        <p:xfrm>
          <a:off x="457200" y="836712"/>
          <a:ext cx="82296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239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/>
          </a:bodyPr>
          <a:lstStyle/>
          <a:p>
            <a:r>
              <a:rPr lang="it-IT" sz="1400" b="1" dirty="0" smtClean="0"/>
              <a:t>Ricavi da Diritto annuale nel periodo 2008÷2019</a:t>
            </a:r>
            <a:endParaRPr lang="it-IT" sz="1400" b="1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747077"/>
              </p:ext>
            </p:extLst>
          </p:nvPr>
        </p:nvGraphicFramePr>
        <p:xfrm>
          <a:off x="755576" y="692696"/>
          <a:ext cx="7272808" cy="51863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/>
                <a:gridCol w="1368152"/>
                <a:gridCol w="1408772"/>
                <a:gridCol w="2983716"/>
              </a:tblGrid>
              <a:tr h="50065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</a:t>
                      </a:r>
                      <a:endParaRPr lang="it-IT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di aumento</a:t>
                      </a:r>
                      <a:endParaRPr lang="it-IT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di riduzione</a:t>
                      </a:r>
                      <a:endParaRPr lang="it-IT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Ricavi da Diritto annuale</a:t>
                      </a:r>
                      <a:endParaRPr lang="it-IT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3399FF"/>
                    </a:solidFill>
                  </a:tcPr>
                </a:tc>
              </a:tr>
              <a:tr h="3904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2008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15%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0%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  21.982.569,00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904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2009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15%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0%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  22.562.078,00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</a:tr>
              <a:tr h="3904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2010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15%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0%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  21.967.078,00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904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2011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10%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  21.399.601,00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</a:tr>
              <a:tr h="3904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2012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0%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0%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  19.507.285,00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904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2013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0%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0%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  19.488.471,00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</a:tr>
              <a:tr h="3904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2014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0%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0%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  19.341.892,00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904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2015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 smtClean="0">
                          <a:effectLst/>
                          <a:latin typeface="+mn-lt"/>
                        </a:rPr>
                        <a:t>35</a:t>
                      </a:r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  12.601.399,00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</a:tr>
              <a:tr h="3904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2016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20%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 smtClean="0">
                          <a:effectLst/>
                          <a:latin typeface="+mn-lt"/>
                        </a:rPr>
                        <a:t>40</a:t>
                      </a:r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  13.821.696,00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904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11.662.828,00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</a:tr>
              <a:tr h="3904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11.861.813,00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904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12.012.766,00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115616" y="5879013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Il 2017 e il 2018 sono, rispettivamente, al lordo ed al netto del Risconto di € 857.064,69.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965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it-IT" sz="1400" b="1" dirty="0" smtClean="0"/>
              <a:t>Andamento Diritto annuale, Diritti di Segreteria e Totale Diritti nel periodo 2010÷2019</a:t>
            </a:r>
            <a:endParaRPr lang="it-IT" sz="1400" b="1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432059"/>
              </p:ext>
            </p:extLst>
          </p:nvPr>
        </p:nvGraphicFramePr>
        <p:xfrm>
          <a:off x="457200" y="764704"/>
          <a:ext cx="8229600" cy="5361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197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sz="1600" b="1" dirty="0" smtClean="0">
                <a:latin typeface="+mn-lt"/>
              </a:rPr>
              <a:t>CAMERA DI COMMERCIO I.A.A. DI VERONA</a:t>
            </a:r>
            <a:br>
              <a:rPr lang="it-IT" sz="1600" b="1" dirty="0" smtClean="0">
                <a:latin typeface="+mn-lt"/>
              </a:rPr>
            </a:br>
            <a:r>
              <a:rPr lang="it-IT" sz="1800" b="1" dirty="0" smtClean="0">
                <a:latin typeface="+mn-lt"/>
              </a:rPr>
              <a:t>Andamento </a:t>
            </a:r>
            <a:r>
              <a:rPr lang="it-IT" sz="1800" b="1" dirty="0">
                <a:latin typeface="+mn-lt"/>
              </a:rPr>
              <a:t>risultato d'esercizio e fondo cassa anni </a:t>
            </a:r>
            <a:r>
              <a:rPr lang="it-IT" sz="1800" b="1" dirty="0" smtClean="0">
                <a:latin typeface="+mn-lt"/>
              </a:rPr>
              <a:t>2010÷2019</a:t>
            </a:r>
            <a:endParaRPr lang="it-IT" sz="1800" b="1" dirty="0">
              <a:latin typeface="+mn-lt"/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369504"/>
              </p:ext>
            </p:extLst>
          </p:nvPr>
        </p:nvGraphicFramePr>
        <p:xfrm>
          <a:off x="251520" y="836712"/>
          <a:ext cx="873365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359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it-IT" sz="1600" b="1" dirty="0" smtClean="0">
                <a:latin typeface="+mn-lt"/>
              </a:rPr>
              <a:t>CAMERA DI COMMERCIO I.A.A. DI VERONA                                                                                                                 </a:t>
            </a:r>
            <a:r>
              <a:rPr lang="it-IT" sz="1800" b="1" dirty="0" smtClean="0">
                <a:latin typeface="+mn-lt"/>
              </a:rPr>
              <a:t>Incidenza percentuale delle diverse tipologie di Proventi correnti</a:t>
            </a:r>
            <a:endParaRPr lang="it-IT" sz="1800" dirty="0">
              <a:latin typeface="+mn-lt"/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5525319"/>
              </p:ext>
            </p:extLst>
          </p:nvPr>
        </p:nvGraphicFramePr>
        <p:xfrm>
          <a:off x="457200" y="836712"/>
          <a:ext cx="8229600" cy="5289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34082"/>
          </a:xfrm>
        </p:spPr>
        <p:txBody>
          <a:bodyPr>
            <a:normAutofit fontScale="90000"/>
          </a:bodyPr>
          <a:lstStyle/>
          <a:p>
            <a:r>
              <a:rPr lang="it-IT" sz="1600" b="1" dirty="0" smtClean="0">
                <a:latin typeface="+mn-lt"/>
              </a:rPr>
              <a:t>CAMERA DI COMMERCIO I.A.A. DI VERONA                                                                                                         </a:t>
            </a:r>
            <a:br>
              <a:rPr lang="it-IT" sz="1600" b="1" dirty="0" smtClean="0">
                <a:latin typeface="+mn-lt"/>
              </a:rPr>
            </a:br>
            <a:r>
              <a:rPr lang="it-IT" sz="1800" b="1" dirty="0" smtClean="0">
                <a:latin typeface="+mn-lt"/>
              </a:rPr>
              <a:t>Incidenza percentuale delle diverse tipologie di Proventi correnti: confronto 2018-2019</a:t>
            </a:r>
            <a:endParaRPr lang="it-IT" sz="1800" b="1" dirty="0">
              <a:latin typeface="+mn-lt"/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198670"/>
              </p:ext>
            </p:extLst>
          </p:nvPr>
        </p:nvGraphicFramePr>
        <p:xfrm>
          <a:off x="457200" y="980728"/>
          <a:ext cx="8229600" cy="5145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sz="1600" b="1" dirty="0" smtClean="0">
                <a:latin typeface="+mn-lt"/>
              </a:rPr>
              <a:t>CAMERA DI COMMERCIO I.A.A. DI VERONA</a:t>
            </a:r>
            <a:r>
              <a:rPr lang="it-IT" sz="1600" b="1" dirty="0" smtClean="0">
                <a:latin typeface="Garamond" pitchFamily="18" charset="0"/>
              </a:rPr>
              <a:t/>
            </a:r>
            <a:br>
              <a:rPr lang="it-IT" sz="1600" b="1" dirty="0" smtClean="0">
                <a:latin typeface="Garamond" pitchFamily="18" charset="0"/>
              </a:rPr>
            </a:br>
            <a:r>
              <a:rPr lang="it-IT" sz="1800" b="1" dirty="0" smtClean="0">
                <a:latin typeface="+mn-lt"/>
              </a:rPr>
              <a:t>Incidenza percentuale delle diverse tipologie di Oneri correnti</a:t>
            </a:r>
            <a:endParaRPr lang="it-IT" sz="1800" b="1" dirty="0">
              <a:latin typeface="+mn-lt"/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499707"/>
              </p:ext>
            </p:extLst>
          </p:nvPr>
        </p:nvGraphicFramePr>
        <p:xfrm>
          <a:off x="457200" y="908720"/>
          <a:ext cx="8229600" cy="521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7161</TotalTime>
  <Words>628</Words>
  <Application>Microsoft Office PowerPoint</Application>
  <PresentationFormat>Presentazione su schermo (4:3)</PresentationFormat>
  <Paragraphs>283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BILANCIO D’ESERCIZIO 2019</vt:lpstr>
      <vt:lpstr>CAMERA DI COMMERCIO I.A.A. DI VERONA Confronto risultati delle gestioni 2014-2019</vt:lpstr>
      <vt:lpstr>Confronto Risultati delle Gestioni 2018÷2019</vt:lpstr>
      <vt:lpstr>Ricavi da Diritto annuale nel periodo 2008÷2019</vt:lpstr>
      <vt:lpstr>Andamento Diritto annuale, Diritti di Segreteria e Totale Diritti nel periodo 2010÷2019</vt:lpstr>
      <vt:lpstr>CAMERA DI COMMERCIO I.A.A. DI VERONA Andamento risultato d'esercizio e fondo cassa anni 2010÷2019</vt:lpstr>
      <vt:lpstr>CAMERA DI COMMERCIO I.A.A. DI VERONA                                                                                                                 Incidenza percentuale delle diverse tipologie di Proventi correnti</vt:lpstr>
      <vt:lpstr>CAMERA DI COMMERCIO I.A.A. DI VERONA                                                                                                          Incidenza percentuale delle diverse tipologie di Proventi correnti: confronto 2018-2019</vt:lpstr>
      <vt:lpstr>CAMERA DI COMMERCIO I.A.A. DI VERONA Incidenza percentuale delle diverse tipologie di Oneri correnti</vt:lpstr>
      <vt:lpstr>CAMERA DI COMMERCIO I.A.A. DI VERONA  Valore assoluto ed incidenza percentuale delle diverse tipologie di Oneri correnti: confronto 2018-2019</vt:lpstr>
      <vt:lpstr>CAMERA DI COMMERCIO I.A.A. DI VERONA Suddivisione percentuale delle diverse tipologie di spese per il personale (4.490)</vt:lpstr>
      <vt:lpstr>CAMERA DI COMMERCIO DI VERONA I.A.A. DI VERONA Suddivisione percentuale delle diverse tipologie di spese di funzionamento (4.675)</vt:lpstr>
      <vt:lpstr>CAMERA DI COMMERCIO I.A.A. DI VERONA Incidenza percentuale degli Obiettivi sul totale delle spese di promozione (5.366)</vt:lpstr>
      <vt:lpstr>CAMERA DI COMMERCIO I.A.A. DI VERONA Andamento oneri per Interventi economici nel periodo 2012÷2019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dibenedetto</dc:creator>
  <cp:lastModifiedBy>Gisella Dibenedetto</cp:lastModifiedBy>
  <cp:revision>407</cp:revision>
  <cp:lastPrinted>2019-04-08T12:31:38Z</cp:lastPrinted>
  <dcterms:created xsi:type="dcterms:W3CDTF">2012-05-22T09:59:18Z</dcterms:created>
  <dcterms:modified xsi:type="dcterms:W3CDTF">2021-05-11T08:14:24Z</dcterms:modified>
</cp:coreProperties>
</file>