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44"/>
  </p:notesMasterIdLst>
  <p:handoutMasterIdLst>
    <p:handoutMasterId r:id="rId45"/>
  </p:handoutMasterIdLst>
  <p:sldIdLst>
    <p:sldId id="256" r:id="rId2"/>
    <p:sldId id="257" r:id="rId3"/>
    <p:sldId id="350" r:id="rId4"/>
    <p:sldId id="259" r:id="rId5"/>
    <p:sldId id="351" r:id="rId6"/>
    <p:sldId id="349" r:id="rId7"/>
    <p:sldId id="262" r:id="rId8"/>
    <p:sldId id="352" r:id="rId9"/>
    <p:sldId id="353" r:id="rId10"/>
    <p:sldId id="380" r:id="rId11"/>
    <p:sldId id="264" r:id="rId12"/>
    <p:sldId id="345" r:id="rId13"/>
    <p:sldId id="354" r:id="rId14"/>
    <p:sldId id="299" r:id="rId15"/>
    <p:sldId id="328" r:id="rId16"/>
    <p:sldId id="355" r:id="rId17"/>
    <p:sldId id="356" r:id="rId18"/>
    <p:sldId id="381" r:id="rId19"/>
    <p:sldId id="358" r:id="rId20"/>
    <p:sldId id="360" r:id="rId21"/>
    <p:sldId id="361" r:id="rId22"/>
    <p:sldId id="382" r:id="rId23"/>
    <p:sldId id="363" r:id="rId24"/>
    <p:sldId id="301" r:id="rId25"/>
    <p:sldId id="364" r:id="rId26"/>
    <p:sldId id="365" r:id="rId27"/>
    <p:sldId id="368" r:id="rId28"/>
    <p:sldId id="383" r:id="rId29"/>
    <p:sldId id="370" r:id="rId30"/>
    <p:sldId id="371" r:id="rId31"/>
    <p:sldId id="372" r:id="rId32"/>
    <p:sldId id="314" r:id="rId33"/>
    <p:sldId id="373" r:id="rId34"/>
    <p:sldId id="374" r:id="rId35"/>
    <p:sldId id="375" r:id="rId36"/>
    <p:sldId id="376" r:id="rId37"/>
    <p:sldId id="377" r:id="rId38"/>
    <p:sldId id="385" r:id="rId39"/>
    <p:sldId id="331" r:id="rId40"/>
    <p:sldId id="323" r:id="rId41"/>
    <p:sldId id="378" r:id="rId42"/>
    <p:sldId id="333" r:id="rId43"/>
  </p:sldIdLst>
  <p:sldSz cx="9144000" cy="6858000" type="screen4x3"/>
  <p:notesSz cx="6797675" cy="9874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E6"/>
    <a:srgbClr val="000000"/>
    <a:srgbClr val="FFCC00"/>
    <a:srgbClr val="FF66CC"/>
    <a:srgbClr val="E6C9A2"/>
    <a:srgbClr val="990033"/>
    <a:srgbClr val="FF33CC"/>
    <a:srgbClr val="0066FF"/>
    <a:srgbClr val="FF66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656" autoAdjust="0"/>
    <p:restoredTop sz="94628" autoAdjust="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4266"/>
          </a:xfrm>
          <a:prstGeom prst="rect">
            <a:avLst/>
          </a:prstGeom>
        </p:spPr>
        <p:txBody>
          <a:bodyPr vert="horz" lIns="91303" tIns="45651" rIns="91303" bIns="45651"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4266"/>
          </a:xfrm>
          <a:prstGeom prst="rect">
            <a:avLst/>
          </a:prstGeom>
        </p:spPr>
        <p:txBody>
          <a:bodyPr vert="horz" lIns="91303" tIns="45651" rIns="91303" bIns="45651" rtlCol="0"/>
          <a:lstStyle>
            <a:lvl1pPr algn="r">
              <a:defRPr sz="1200"/>
            </a:lvl1pPr>
          </a:lstStyle>
          <a:p>
            <a:fld id="{BCAD709A-CEE1-4EC8-BC55-E89463351705}" type="datetimeFigureOut">
              <a:rPr lang="it-IT" smtClean="0"/>
              <a:pPr/>
              <a:t>02/08/2016</a:t>
            </a:fld>
            <a:endParaRPr lang="it-IT"/>
          </a:p>
        </p:txBody>
      </p:sp>
      <p:sp>
        <p:nvSpPr>
          <p:cNvPr id="4" name="Segnaposto piè di pagina 3"/>
          <p:cNvSpPr>
            <a:spLocks noGrp="1"/>
          </p:cNvSpPr>
          <p:nvPr>
            <p:ph type="ftr" sz="quarter" idx="2"/>
          </p:nvPr>
        </p:nvSpPr>
        <p:spPr>
          <a:xfrm>
            <a:off x="0" y="9378406"/>
            <a:ext cx="2946400" cy="494265"/>
          </a:xfrm>
          <a:prstGeom prst="rect">
            <a:avLst/>
          </a:prstGeom>
        </p:spPr>
        <p:txBody>
          <a:bodyPr vert="horz" lIns="91303" tIns="45651" rIns="91303" bIns="45651"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378406"/>
            <a:ext cx="2946400" cy="494265"/>
          </a:xfrm>
          <a:prstGeom prst="rect">
            <a:avLst/>
          </a:prstGeom>
        </p:spPr>
        <p:txBody>
          <a:bodyPr vert="horz" lIns="91303" tIns="45651" rIns="91303" bIns="45651" rtlCol="0" anchor="b"/>
          <a:lstStyle>
            <a:lvl1pPr algn="r">
              <a:defRPr sz="1200"/>
            </a:lvl1pPr>
          </a:lstStyle>
          <a:p>
            <a:fld id="{36C197BF-D2C8-46E7-85B6-85ED6E7183EB}" type="slidenum">
              <a:rPr lang="it-IT" smtClean="0"/>
              <a:pPr/>
              <a:t>‹N›</a:t>
            </a:fld>
            <a:endParaRPr lang="it-IT"/>
          </a:p>
        </p:txBody>
      </p:sp>
    </p:spTree>
    <p:extLst>
      <p:ext uri="{BB962C8B-B14F-4D97-AF65-F5344CB8AC3E}">
        <p14:creationId xmlns:p14="http://schemas.microsoft.com/office/powerpoint/2010/main" val="185462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60" cy="493477"/>
          </a:xfrm>
          <a:prstGeom prst="rect">
            <a:avLst/>
          </a:prstGeom>
        </p:spPr>
        <p:txBody>
          <a:bodyPr vert="horz" lIns="91128" tIns="45565" rIns="91128" bIns="45565" rtlCol="0"/>
          <a:lstStyle>
            <a:lvl1pPr algn="l">
              <a:defRPr sz="1200"/>
            </a:lvl1pPr>
          </a:lstStyle>
          <a:p>
            <a:endParaRPr lang="it-IT"/>
          </a:p>
        </p:txBody>
      </p:sp>
      <p:sp>
        <p:nvSpPr>
          <p:cNvPr id="3" name="Segnaposto data 2"/>
          <p:cNvSpPr>
            <a:spLocks noGrp="1"/>
          </p:cNvSpPr>
          <p:nvPr>
            <p:ph type="dt" idx="1"/>
          </p:nvPr>
        </p:nvSpPr>
        <p:spPr>
          <a:xfrm>
            <a:off x="3850432" y="0"/>
            <a:ext cx="2945660" cy="493477"/>
          </a:xfrm>
          <a:prstGeom prst="rect">
            <a:avLst/>
          </a:prstGeom>
        </p:spPr>
        <p:txBody>
          <a:bodyPr vert="horz" lIns="91128" tIns="45565" rIns="91128" bIns="45565" rtlCol="0"/>
          <a:lstStyle>
            <a:lvl1pPr algn="r">
              <a:defRPr sz="1200"/>
            </a:lvl1pPr>
          </a:lstStyle>
          <a:p>
            <a:fld id="{AAB3710B-5099-4A39-B479-54DB7137FF21}" type="datetimeFigureOut">
              <a:rPr lang="it-IT" smtClean="0"/>
              <a:pPr/>
              <a:t>02/08/2016</a:t>
            </a:fld>
            <a:endParaRPr lang="it-IT"/>
          </a:p>
        </p:txBody>
      </p:sp>
      <p:sp>
        <p:nvSpPr>
          <p:cNvPr id="4" name="Segnaposto immagine diapositiva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28" tIns="45565" rIns="91128" bIns="45565" rtlCol="0" anchor="ctr"/>
          <a:lstStyle/>
          <a:p>
            <a:endParaRPr lang="it-IT"/>
          </a:p>
        </p:txBody>
      </p:sp>
      <p:sp>
        <p:nvSpPr>
          <p:cNvPr id="5" name="Segnaposto note 4"/>
          <p:cNvSpPr>
            <a:spLocks noGrp="1"/>
          </p:cNvSpPr>
          <p:nvPr>
            <p:ph type="body" sz="quarter" idx="3"/>
          </p:nvPr>
        </p:nvSpPr>
        <p:spPr>
          <a:xfrm>
            <a:off x="679768" y="4690389"/>
            <a:ext cx="5438140" cy="4442860"/>
          </a:xfrm>
          <a:prstGeom prst="rect">
            <a:avLst/>
          </a:prstGeom>
        </p:spPr>
        <p:txBody>
          <a:bodyPr vert="horz" lIns="91128" tIns="45565" rIns="91128" bIns="45565"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9197"/>
            <a:ext cx="2945660" cy="493476"/>
          </a:xfrm>
          <a:prstGeom prst="rect">
            <a:avLst/>
          </a:prstGeom>
        </p:spPr>
        <p:txBody>
          <a:bodyPr vert="horz" lIns="91128" tIns="45565" rIns="91128" bIns="4556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32" y="9379197"/>
            <a:ext cx="2945660" cy="493476"/>
          </a:xfrm>
          <a:prstGeom prst="rect">
            <a:avLst/>
          </a:prstGeom>
        </p:spPr>
        <p:txBody>
          <a:bodyPr vert="horz" lIns="91128" tIns="45565" rIns="91128" bIns="45565" rtlCol="0" anchor="b"/>
          <a:lstStyle>
            <a:lvl1pPr algn="r">
              <a:defRPr sz="1200"/>
            </a:lvl1pPr>
          </a:lstStyle>
          <a:p>
            <a:fld id="{23553960-0247-488D-8D7E-8CE4504D4E62}" type="slidenum">
              <a:rPr lang="it-IT" smtClean="0"/>
              <a:pPr/>
              <a:t>‹N›</a:t>
            </a:fld>
            <a:endParaRPr lang="it-IT"/>
          </a:p>
        </p:txBody>
      </p:sp>
    </p:spTree>
    <p:extLst>
      <p:ext uri="{BB962C8B-B14F-4D97-AF65-F5344CB8AC3E}">
        <p14:creationId xmlns:p14="http://schemas.microsoft.com/office/powerpoint/2010/main" val="39937673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2</a:t>
            </a:fld>
            <a:endParaRPr lang="it-IT"/>
          </a:p>
        </p:txBody>
      </p:sp>
    </p:spTree>
    <p:extLst>
      <p:ext uri="{BB962C8B-B14F-4D97-AF65-F5344CB8AC3E}">
        <p14:creationId xmlns:p14="http://schemas.microsoft.com/office/powerpoint/2010/main" val="401805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3</a:t>
            </a:fld>
            <a:endParaRPr lang="it-IT"/>
          </a:p>
        </p:txBody>
      </p:sp>
    </p:spTree>
    <p:extLst>
      <p:ext uri="{BB962C8B-B14F-4D97-AF65-F5344CB8AC3E}">
        <p14:creationId xmlns:p14="http://schemas.microsoft.com/office/powerpoint/2010/main" val="378960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3553960-0247-488D-8D7E-8CE4504D4E62}" type="slidenum">
              <a:rPr lang="it-IT" smtClean="0"/>
              <a:pPr/>
              <a:t>5</a:t>
            </a:fld>
            <a:endParaRPr lang="it-IT"/>
          </a:p>
        </p:txBody>
      </p:sp>
    </p:spTree>
    <p:extLst>
      <p:ext uri="{BB962C8B-B14F-4D97-AF65-F5344CB8AC3E}">
        <p14:creationId xmlns:p14="http://schemas.microsoft.com/office/powerpoint/2010/main" val="143034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6</a:t>
            </a:fld>
            <a:endParaRPr lang="it-IT"/>
          </a:p>
        </p:txBody>
      </p:sp>
    </p:spTree>
    <p:extLst>
      <p:ext uri="{BB962C8B-B14F-4D97-AF65-F5344CB8AC3E}">
        <p14:creationId xmlns:p14="http://schemas.microsoft.com/office/powerpoint/2010/main" val="17050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8</a:t>
            </a:fld>
            <a:endParaRPr lang="it-IT"/>
          </a:p>
        </p:txBody>
      </p:sp>
    </p:spTree>
    <p:extLst>
      <p:ext uri="{BB962C8B-B14F-4D97-AF65-F5344CB8AC3E}">
        <p14:creationId xmlns:p14="http://schemas.microsoft.com/office/powerpoint/2010/main" val="35980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9</a:t>
            </a:fld>
            <a:endParaRPr lang="it-IT"/>
          </a:p>
        </p:txBody>
      </p:sp>
    </p:spTree>
    <p:extLst>
      <p:ext uri="{BB962C8B-B14F-4D97-AF65-F5344CB8AC3E}">
        <p14:creationId xmlns:p14="http://schemas.microsoft.com/office/powerpoint/2010/main" val="290207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10</a:t>
            </a:fld>
            <a:endParaRPr lang="it-IT"/>
          </a:p>
        </p:txBody>
      </p:sp>
    </p:spTree>
    <p:extLst>
      <p:ext uri="{BB962C8B-B14F-4D97-AF65-F5344CB8AC3E}">
        <p14:creationId xmlns:p14="http://schemas.microsoft.com/office/powerpoint/2010/main" val="90417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3553960-0247-488D-8D7E-8CE4504D4E62}" type="slidenum">
              <a:rPr lang="it-IT" smtClean="0"/>
              <a:pPr/>
              <a:t>28</a:t>
            </a:fld>
            <a:endParaRPr lang="it-IT"/>
          </a:p>
        </p:txBody>
      </p:sp>
    </p:spTree>
    <p:extLst>
      <p:ext uri="{BB962C8B-B14F-4D97-AF65-F5344CB8AC3E}">
        <p14:creationId xmlns:p14="http://schemas.microsoft.com/office/powerpoint/2010/main" val="152019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B8EEEF1F-F013-447E-A80A-B8CAAE866C20}" type="datetime1">
              <a:rPr lang="it-IT" smtClean="0"/>
              <a:pPr/>
              <a:t>02/08/2016</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r>
              <a:rPr lang="it-IT" smtClean="0"/>
              <a:t>A cura dello Staff Qualità</a:t>
            </a:r>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122D5918-3488-4C42-AA98-52511C6EF229}"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C7CAFEE-A86D-4C20-98B3-0D92E5696079}" type="datetime1">
              <a:rPr lang="it-IT" smtClean="0"/>
              <a:pPr/>
              <a:t>02/08/2016</a:t>
            </a:fld>
            <a:endParaRPr lang="it-IT"/>
          </a:p>
        </p:txBody>
      </p:sp>
      <p:sp>
        <p:nvSpPr>
          <p:cNvPr id="5" name="Segnaposto piè di pagina 4"/>
          <p:cNvSpPr>
            <a:spLocks noGrp="1"/>
          </p:cNvSpPr>
          <p:nvPr>
            <p:ph type="ftr" sz="quarter" idx="11"/>
          </p:nvPr>
        </p:nvSpPr>
        <p:spPr/>
        <p:txBody>
          <a:bodyPr/>
          <a:lstStyle/>
          <a:p>
            <a:r>
              <a:rPr lang="it-IT" smtClean="0"/>
              <a:t>A cura dello Staff Qualità</a:t>
            </a:r>
            <a:endParaRPr lang="it-IT"/>
          </a:p>
        </p:txBody>
      </p:sp>
      <p:sp>
        <p:nvSpPr>
          <p:cNvPr id="6" name="Segnaposto numero diapositiva 5"/>
          <p:cNvSpPr>
            <a:spLocks noGrp="1"/>
          </p:cNvSpPr>
          <p:nvPr>
            <p:ph type="sldNum" sz="quarter" idx="12"/>
          </p:nvPr>
        </p:nvSpPr>
        <p:spPr/>
        <p:txBody>
          <a:bodyPr/>
          <a:lstStyle/>
          <a:p>
            <a:fld id="{122D5918-3488-4C42-AA98-52511C6EF22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42DAA3D-617A-47CC-B639-185B48F1E7EE}" type="datetime1">
              <a:rPr lang="it-IT" smtClean="0"/>
              <a:pPr/>
              <a:t>02/08/2016</a:t>
            </a:fld>
            <a:endParaRPr lang="it-IT"/>
          </a:p>
        </p:txBody>
      </p:sp>
      <p:sp>
        <p:nvSpPr>
          <p:cNvPr id="5" name="Segnaposto piè di pagina 4"/>
          <p:cNvSpPr>
            <a:spLocks noGrp="1"/>
          </p:cNvSpPr>
          <p:nvPr>
            <p:ph type="ftr" sz="quarter" idx="11"/>
          </p:nvPr>
        </p:nvSpPr>
        <p:spPr/>
        <p:txBody>
          <a:bodyPr/>
          <a:lstStyle/>
          <a:p>
            <a:r>
              <a:rPr lang="it-IT" smtClean="0"/>
              <a:t>A cura dello Staff Qualità</a:t>
            </a:r>
            <a:endParaRPr lang="it-IT"/>
          </a:p>
        </p:txBody>
      </p:sp>
      <p:sp>
        <p:nvSpPr>
          <p:cNvPr id="6" name="Segnaposto numero diapositiva 5"/>
          <p:cNvSpPr>
            <a:spLocks noGrp="1"/>
          </p:cNvSpPr>
          <p:nvPr>
            <p:ph type="sldNum" sz="quarter" idx="12"/>
          </p:nvPr>
        </p:nvSpPr>
        <p:spPr/>
        <p:txBody>
          <a:bodyPr/>
          <a:lstStyle/>
          <a:p>
            <a:fld id="{122D5918-3488-4C42-AA98-52511C6EF22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06E86E24-2FC0-46C4-8E68-C30D7195256E}" type="datetime1">
              <a:rPr lang="it-IT" smtClean="0"/>
              <a:pPr/>
              <a:t>02/08/2016</a:t>
            </a:fld>
            <a:endParaRPr lang="it-IT"/>
          </a:p>
        </p:txBody>
      </p:sp>
      <p:sp>
        <p:nvSpPr>
          <p:cNvPr id="9" name="Segnaposto numero diapositiva 8"/>
          <p:cNvSpPr>
            <a:spLocks noGrp="1"/>
          </p:cNvSpPr>
          <p:nvPr>
            <p:ph type="sldNum" sz="quarter" idx="15"/>
          </p:nvPr>
        </p:nvSpPr>
        <p:spPr/>
        <p:txBody>
          <a:bodyPr rtlCol="0"/>
          <a:lstStyle/>
          <a:p>
            <a:fld id="{122D5918-3488-4C42-AA98-52511C6EF229}" type="slidenum">
              <a:rPr lang="it-IT" smtClean="0"/>
              <a:pPr/>
              <a:t>‹N›</a:t>
            </a:fld>
            <a:endParaRPr lang="it-IT"/>
          </a:p>
        </p:txBody>
      </p:sp>
      <p:sp>
        <p:nvSpPr>
          <p:cNvPr id="10" name="Segnaposto piè di pagina 9"/>
          <p:cNvSpPr>
            <a:spLocks noGrp="1"/>
          </p:cNvSpPr>
          <p:nvPr>
            <p:ph type="ftr" sz="quarter" idx="16"/>
          </p:nvPr>
        </p:nvSpPr>
        <p:spPr/>
        <p:txBody>
          <a:bodyPr rtlCol="0"/>
          <a:lstStyle/>
          <a:p>
            <a:r>
              <a:rPr lang="it-IT" smtClean="0"/>
              <a:t>A cura dello Staff Qualità</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9E200A3A-38EC-4B03-AE1B-C0DD3145BE89}" type="datetime1">
              <a:rPr lang="it-IT" smtClean="0"/>
              <a:pPr/>
              <a:t>02/08/2016</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r>
              <a:rPr lang="it-IT" smtClean="0"/>
              <a:t>A cura dello Staff Qualità</a:t>
            </a:r>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122D5918-3488-4C42-AA98-52511C6EF22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CF4F5C37-CB61-4E17-814D-AECA510A4C8D}" type="datetime1">
              <a:rPr lang="it-IT" smtClean="0"/>
              <a:pPr/>
              <a:t>02/08/2016</a:t>
            </a:fld>
            <a:endParaRPr lang="it-IT"/>
          </a:p>
        </p:txBody>
      </p:sp>
      <p:sp>
        <p:nvSpPr>
          <p:cNvPr id="6" name="Segnaposto piè di pagina 5"/>
          <p:cNvSpPr>
            <a:spLocks noGrp="1"/>
          </p:cNvSpPr>
          <p:nvPr>
            <p:ph type="ftr" sz="quarter" idx="11"/>
          </p:nvPr>
        </p:nvSpPr>
        <p:spPr/>
        <p:txBody>
          <a:bodyPr/>
          <a:lstStyle/>
          <a:p>
            <a:r>
              <a:rPr lang="it-IT" smtClean="0"/>
              <a:t>A cura dello Staff Qualità</a:t>
            </a:r>
            <a:endParaRPr lang="it-IT"/>
          </a:p>
        </p:txBody>
      </p:sp>
      <p:sp>
        <p:nvSpPr>
          <p:cNvPr id="7" name="Segnaposto numero diapositiva 6"/>
          <p:cNvSpPr>
            <a:spLocks noGrp="1"/>
          </p:cNvSpPr>
          <p:nvPr>
            <p:ph type="sldNum" sz="quarter" idx="12"/>
          </p:nvPr>
        </p:nvSpPr>
        <p:spPr/>
        <p:txBody>
          <a:bodyPr/>
          <a:lstStyle/>
          <a:p>
            <a:fld id="{122D5918-3488-4C42-AA98-52511C6EF229}"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CB780FAE-3FF7-4559-ABCF-37E19660A1CE}" type="datetime1">
              <a:rPr lang="it-IT" smtClean="0"/>
              <a:pPr/>
              <a:t>02/08/2016</a:t>
            </a:fld>
            <a:endParaRPr lang="it-IT"/>
          </a:p>
        </p:txBody>
      </p:sp>
      <p:sp>
        <p:nvSpPr>
          <p:cNvPr id="8" name="Segnaposto piè di pagina 7"/>
          <p:cNvSpPr>
            <a:spLocks noGrp="1"/>
          </p:cNvSpPr>
          <p:nvPr>
            <p:ph type="ftr" sz="quarter" idx="11"/>
          </p:nvPr>
        </p:nvSpPr>
        <p:spPr/>
        <p:txBody>
          <a:bodyPr/>
          <a:lstStyle/>
          <a:p>
            <a:r>
              <a:rPr lang="it-IT" smtClean="0"/>
              <a:t>A cura dello Staff Qualità</a:t>
            </a:r>
            <a:endParaRPr lang="it-IT"/>
          </a:p>
        </p:txBody>
      </p:sp>
      <p:sp>
        <p:nvSpPr>
          <p:cNvPr id="9" name="Segnaposto numero diapositiva 8"/>
          <p:cNvSpPr>
            <a:spLocks noGrp="1"/>
          </p:cNvSpPr>
          <p:nvPr>
            <p:ph type="sldNum" sz="quarter" idx="12"/>
          </p:nvPr>
        </p:nvSpPr>
        <p:spPr/>
        <p:txBody>
          <a:bodyPr/>
          <a:lstStyle/>
          <a:p>
            <a:fld id="{122D5918-3488-4C42-AA98-52511C6EF229}"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C4136613-17B6-4237-A7B7-328FF21D0288}" type="datetime1">
              <a:rPr lang="it-IT" smtClean="0"/>
              <a:pPr/>
              <a:t>02/08/2016</a:t>
            </a:fld>
            <a:endParaRPr lang="it-IT"/>
          </a:p>
        </p:txBody>
      </p:sp>
      <p:sp>
        <p:nvSpPr>
          <p:cNvPr id="7" name="Segnaposto numero diapositiva 6"/>
          <p:cNvSpPr>
            <a:spLocks noGrp="1"/>
          </p:cNvSpPr>
          <p:nvPr>
            <p:ph type="sldNum" sz="quarter" idx="11"/>
          </p:nvPr>
        </p:nvSpPr>
        <p:spPr/>
        <p:txBody>
          <a:bodyPr rtlCol="0"/>
          <a:lstStyle/>
          <a:p>
            <a:fld id="{122D5918-3488-4C42-AA98-52511C6EF229}" type="slidenum">
              <a:rPr lang="it-IT" smtClean="0"/>
              <a:pPr/>
              <a:t>‹N›</a:t>
            </a:fld>
            <a:endParaRPr lang="it-IT"/>
          </a:p>
        </p:txBody>
      </p:sp>
      <p:sp>
        <p:nvSpPr>
          <p:cNvPr id="8" name="Segnaposto piè di pagina 7"/>
          <p:cNvSpPr>
            <a:spLocks noGrp="1"/>
          </p:cNvSpPr>
          <p:nvPr>
            <p:ph type="ftr" sz="quarter" idx="12"/>
          </p:nvPr>
        </p:nvSpPr>
        <p:spPr/>
        <p:txBody>
          <a:bodyPr rtlCol="0"/>
          <a:lstStyle/>
          <a:p>
            <a:r>
              <a:rPr lang="it-IT" smtClean="0"/>
              <a:t>A cura dello Staff Qualità</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F59709-D28C-414A-8A03-7F4487591A1A}" type="datetime1">
              <a:rPr lang="it-IT" smtClean="0"/>
              <a:pPr/>
              <a:t>02/08/2016</a:t>
            </a:fld>
            <a:endParaRPr lang="it-IT"/>
          </a:p>
        </p:txBody>
      </p:sp>
      <p:sp>
        <p:nvSpPr>
          <p:cNvPr id="3" name="Segnaposto piè di pagina 2"/>
          <p:cNvSpPr>
            <a:spLocks noGrp="1"/>
          </p:cNvSpPr>
          <p:nvPr>
            <p:ph type="ftr" sz="quarter" idx="11"/>
          </p:nvPr>
        </p:nvSpPr>
        <p:spPr/>
        <p:txBody>
          <a:bodyPr/>
          <a:lstStyle/>
          <a:p>
            <a:r>
              <a:rPr lang="it-IT" smtClean="0"/>
              <a:t>A cura dello Staff Qualità</a:t>
            </a:r>
            <a:endParaRPr lang="it-IT"/>
          </a:p>
        </p:txBody>
      </p:sp>
      <p:sp>
        <p:nvSpPr>
          <p:cNvPr id="4" name="Segnaposto numero diapositiva 3"/>
          <p:cNvSpPr>
            <a:spLocks noGrp="1"/>
          </p:cNvSpPr>
          <p:nvPr>
            <p:ph type="sldNum" sz="quarter" idx="12"/>
          </p:nvPr>
        </p:nvSpPr>
        <p:spPr/>
        <p:txBody>
          <a:bodyPr/>
          <a:lstStyle/>
          <a:p>
            <a:fld id="{122D5918-3488-4C42-AA98-52511C6EF22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0AAE896E-E529-4B64-A695-B8C4D6635759}" type="datetime1">
              <a:rPr lang="it-IT" smtClean="0"/>
              <a:pPr/>
              <a:t>02/08/2016</a:t>
            </a:fld>
            <a:endParaRPr lang="it-IT"/>
          </a:p>
        </p:txBody>
      </p:sp>
      <p:sp>
        <p:nvSpPr>
          <p:cNvPr id="22" name="Segnaposto numero diapositiva 21"/>
          <p:cNvSpPr>
            <a:spLocks noGrp="1"/>
          </p:cNvSpPr>
          <p:nvPr>
            <p:ph type="sldNum" sz="quarter" idx="15"/>
          </p:nvPr>
        </p:nvSpPr>
        <p:spPr/>
        <p:txBody>
          <a:bodyPr rtlCol="0"/>
          <a:lstStyle/>
          <a:p>
            <a:fld id="{122D5918-3488-4C42-AA98-52511C6EF229}" type="slidenum">
              <a:rPr lang="it-IT" smtClean="0"/>
              <a:pPr/>
              <a:t>‹N›</a:t>
            </a:fld>
            <a:endParaRPr lang="it-IT"/>
          </a:p>
        </p:txBody>
      </p:sp>
      <p:sp>
        <p:nvSpPr>
          <p:cNvPr id="23" name="Segnaposto piè di pagina 22"/>
          <p:cNvSpPr>
            <a:spLocks noGrp="1"/>
          </p:cNvSpPr>
          <p:nvPr>
            <p:ph type="ftr" sz="quarter" idx="16"/>
          </p:nvPr>
        </p:nvSpPr>
        <p:spPr/>
        <p:txBody>
          <a:bodyPr rtlCol="0"/>
          <a:lstStyle/>
          <a:p>
            <a:r>
              <a:rPr lang="it-IT" smtClean="0"/>
              <a:t>A cura dello Staff Qualità</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A3D2D5D9-C174-434F-BE9F-47B517EC1F78}" type="datetime1">
              <a:rPr lang="it-IT" smtClean="0"/>
              <a:pPr/>
              <a:t>02/08/2016</a:t>
            </a:fld>
            <a:endParaRPr lang="it-IT"/>
          </a:p>
        </p:txBody>
      </p:sp>
      <p:sp>
        <p:nvSpPr>
          <p:cNvPr id="18" name="Segnaposto numero diapositiva 17"/>
          <p:cNvSpPr>
            <a:spLocks noGrp="1"/>
          </p:cNvSpPr>
          <p:nvPr>
            <p:ph type="sldNum" sz="quarter" idx="11"/>
          </p:nvPr>
        </p:nvSpPr>
        <p:spPr/>
        <p:txBody>
          <a:bodyPr rtlCol="0"/>
          <a:lstStyle/>
          <a:p>
            <a:fld id="{122D5918-3488-4C42-AA98-52511C6EF229}" type="slidenum">
              <a:rPr lang="it-IT" smtClean="0"/>
              <a:pPr/>
              <a:t>‹N›</a:t>
            </a:fld>
            <a:endParaRPr lang="it-IT"/>
          </a:p>
        </p:txBody>
      </p:sp>
      <p:sp>
        <p:nvSpPr>
          <p:cNvPr id="21" name="Segnaposto piè di pagina 20"/>
          <p:cNvSpPr>
            <a:spLocks noGrp="1"/>
          </p:cNvSpPr>
          <p:nvPr>
            <p:ph type="ftr" sz="quarter" idx="12"/>
          </p:nvPr>
        </p:nvSpPr>
        <p:spPr/>
        <p:txBody>
          <a:bodyPr rtlCol="0"/>
          <a:lstStyle/>
          <a:p>
            <a:r>
              <a:rPr lang="it-IT" smtClean="0"/>
              <a:t>A cura dello Staff Qualità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A0B2AE-9E7B-4DA5-86AD-740138EE3230}" type="datetime1">
              <a:rPr lang="it-IT" smtClean="0"/>
              <a:pPr/>
              <a:t>02/08/2016</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it-IT" smtClean="0"/>
              <a:t>A cura dello Staff Qualità</a:t>
            </a:r>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2D5918-3488-4C42-AA98-52511C6EF22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22.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21.gif"/></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3"/>
          <p:cNvSpPr>
            <a:spLocks noGrp="1"/>
          </p:cNvSpPr>
          <p:nvPr>
            <p:ph type="ftr" sz="quarter" idx="11"/>
          </p:nvPr>
        </p:nvSpPr>
        <p:spPr>
          <a:xfrm>
            <a:off x="4716016" y="6135809"/>
            <a:ext cx="4248471" cy="389535"/>
          </a:xfrm>
        </p:spPr>
        <p:txBody>
          <a:bodyPr/>
          <a:lstStyle/>
          <a:p>
            <a:r>
              <a:rPr lang="it-IT" sz="1200" b="1" i="1" dirty="0" smtClean="0">
                <a:solidFill>
                  <a:schemeClr val="accent3">
                    <a:lumMod val="75000"/>
                  </a:schemeClr>
                </a:solidFill>
              </a:rPr>
              <a:t>A cura dello Staff Qualità e del Servizio Studi e Ricerca CCIAA Verona</a:t>
            </a:r>
            <a:endParaRPr lang="it-IT" sz="1200" b="1" i="1" dirty="0">
              <a:solidFill>
                <a:schemeClr val="accent3">
                  <a:lumMod val="75000"/>
                </a:schemeClr>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88640"/>
            <a:ext cx="3744415" cy="885471"/>
          </a:xfrm>
          <a:prstGeom prst="rect">
            <a:avLst/>
          </a:prstGeom>
          <a:gradFill flip="none" rotWithShape="1">
            <a:gsLst>
              <a:gs pos="34000">
                <a:schemeClr val="accent6">
                  <a:lumMod val="0"/>
                  <a:lumOff val="10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p:spPr>
      </p:pic>
      <p:sp>
        <p:nvSpPr>
          <p:cNvPr id="3" name="Titolo 2"/>
          <p:cNvSpPr>
            <a:spLocks noGrp="1"/>
          </p:cNvSpPr>
          <p:nvPr>
            <p:ph type="ctrTitle"/>
          </p:nvPr>
        </p:nvSpPr>
        <p:spPr>
          <a:xfrm>
            <a:off x="2339752" y="2492896"/>
            <a:ext cx="6172200" cy="189436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it-IT" sz="2700" dirty="0" smtClean="0"/>
              <a:t>Indagine di </a:t>
            </a:r>
            <a:r>
              <a:rPr lang="it-IT" sz="3100" dirty="0" smtClean="0"/>
              <a:t/>
            </a:r>
            <a:br>
              <a:rPr lang="it-IT" sz="3100" dirty="0" smtClean="0"/>
            </a:br>
            <a:r>
              <a:rPr lang="it-IT" sz="4000" dirty="0" err="1" smtClean="0"/>
              <a:t>Customer</a:t>
            </a:r>
            <a:r>
              <a:rPr lang="it-IT" sz="4000" dirty="0" smtClean="0"/>
              <a:t> Esterna 2015:</a:t>
            </a:r>
            <a:br>
              <a:rPr lang="it-IT" sz="4000" dirty="0" smtClean="0"/>
            </a:br>
            <a:r>
              <a:rPr lang="it-IT" sz="2700" dirty="0" smtClean="0"/>
              <a:t>Camera di Commercio di Verona</a:t>
            </a:r>
            <a:endParaRPr lang="it-IT" sz="2700" dirty="0"/>
          </a:p>
        </p:txBody>
      </p:sp>
    </p:spTree>
    <p:extLst>
      <p:ext uri="{BB962C8B-B14F-4D97-AF65-F5344CB8AC3E}">
        <p14:creationId xmlns:p14="http://schemas.microsoft.com/office/powerpoint/2010/main" val="3401313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Immagine percepita e modalità di contatto</a:t>
            </a:r>
            <a:endParaRPr lang="it-IT" sz="1200" b="1" dirty="0">
              <a:solidFill>
                <a:srgbClr val="C00000"/>
              </a:solidFill>
            </a:endParaRPr>
          </a:p>
        </p:txBody>
      </p:sp>
      <p:cxnSp>
        <p:nvCxnSpPr>
          <p:cNvPr id="8" name="Connettore 1 7"/>
          <p:cNvCxnSpPr/>
          <p:nvPr/>
        </p:nvCxnSpPr>
        <p:spPr>
          <a:xfrm>
            <a:off x="1039272" y="685799"/>
            <a:ext cx="7590466"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10</a:t>
            </a:fld>
            <a:endParaRPr lang="it-IT"/>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272" y="980728"/>
            <a:ext cx="759046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013176"/>
            <a:ext cx="1390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57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70" y="1865785"/>
            <a:ext cx="4294212"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414" y="1865785"/>
            <a:ext cx="4205329"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Immagine percepita e modalità di contatto</a:t>
            </a:r>
            <a:endParaRPr lang="it-IT" sz="1200" b="1" dirty="0">
              <a:solidFill>
                <a:srgbClr val="C00000"/>
              </a:solidFill>
            </a:endParaRPr>
          </a:p>
        </p:txBody>
      </p:sp>
      <p:cxnSp>
        <p:nvCxnSpPr>
          <p:cNvPr id="7" name="Connettore 1 6"/>
          <p:cNvCxnSpPr/>
          <p:nvPr/>
        </p:nvCxnSpPr>
        <p:spPr>
          <a:xfrm>
            <a:off x="251520" y="699593"/>
            <a:ext cx="8407966"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11</a:t>
            </a:fld>
            <a:endParaRPr lang="it-IT"/>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732" y="4309468"/>
            <a:ext cx="1390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782" y="4299943"/>
            <a:ext cx="1390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056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71" y="1042070"/>
            <a:ext cx="755393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Immagine percepita e modalità di contatto</a:t>
            </a:r>
            <a:endParaRPr lang="it-IT" sz="1200" b="1" dirty="0">
              <a:solidFill>
                <a:srgbClr val="C00000"/>
              </a:solidFill>
            </a:endParaRPr>
          </a:p>
        </p:txBody>
      </p:sp>
      <p:cxnSp>
        <p:nvCxnSpPr>
          <p:cNvPr id="9" name="Connettore 1 8"/>
          <p:cNvCxnSpPr/>
          <p:nvPr/>
        </p:nvCxnSpPr>
        <p:spPr>
          <a:xfrm>
            <a:off x="842871" y="692696"/>
            <a:ext cx="758285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12</a:t>
            </a:fld>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045" y="4976788"/>
            <a:ext cx="1390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980728"/>
            <a:ext cx="7408066" cy="447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Immagine percepita e modalità di contatto</a:t>
            </a:r>
            <a:endParaRPr lang="it-IT" sz="1200" b="1" dirty="0">
              <a:solidFill>
                <a:srgbClr val="C00000"/>
              </a:solidFill>
            </a:endParaRPr>
          </a:p>
        </p:txBody>
      </p:sp>
      <p:sp>
        <p:nvSpPr>
          <p:cNvPr id="2" name="Segnaposto numero diapositiva 1"/>
          <p:cNvSpPr>
            <a:spLocks noGrp="1"/>
          </p:cNvSpPr>
          <p:nvPr>
            <p:ph type="sldNum" sz="quarter" idx="15"/>
          </p:nvPr>
        </p:nvSpPr>
        <p:spPr/>
        <p:txBody>
          <a:bodyPr/>
          <a:lstStyle/>
          <a:p>
            <a:fld id="{122D5918-3488-4C42-AA98-52511C6EF229}" type="slidenum">
              <a:rPr lang="it-IT" smtClean="0"/>
              <a:pPr/>
              <a:t>13</a:t>
            </a:fld>
            <a:endParaRPr lang="it-IT"/>
          </a:p>
        </p:txBody>
      </p:sp>
      <p:cxnSp>
        <p:nvCxnSpPr>
          <p:cNvPr id="7" name="Connettore 1 6"/>
          <p:cNvCxnSpPr/>
          <p:nvPr/>
        </p:nvCxnSpPr>
        <p:spPr>
          <a:xfrm>
            <a:off x="1003300" y="699593"/>
            <a:ext cx="7422421"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483" y="5060801"/>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59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099989" y="757806"/>
            <a:ext cx="7200800" cy="3888432"/>
          </a:xfrm>
          <a:solidFill>
            <a:schemeClr val="bg1"/>
          </a:solidFill>
        </p:spPr>
        <p:txBody>
          <a:bodyPr>
            <a:noAutofit/>
          </a:bodyPr>
          <a:lstStyle/>
          <a:p>
            <a:pPr marL="0" lvl="0" indent="0">
              <a:buClr>
                <a:srgbClr val="AD0101"/>
              </a:buClr>
              <a:buNone/>
            </a:pPr>
            <a:r>
              <a:rPr lang="it-IT" b="1" dirty="0" smtClean="0">
                <a:solidFill>
                  <a:srgbClr val="990033"/>
                </a:solidFill>
                <a:latin typeface="Arial" pitchFamily="34" charset="0"/>
                <a:cs typeface="Arial" pitchFamily="34" charset="0"/>
              </a:rPr>
              <a:t>I servizi erogati </a:t>
            </a:r>
          </a:p>
          <a:p>
            <a:pPr marL="0" indent="0" algn="just">
              <a:buNone/>
            </a:pPr>
            <a:r>
              <a:rPr lang="it-IT" sz="1200" dirty="0" smtClean="0">
                <a:solidFill>
                  <a:srgbClr val="303030"/>
                </a:solidFill>
                <a:latin typeface="Arial" pitchFamily="34" charset="0"/>
                <a:cs typeface="Arial" pitchFamily="34" charset="0"/>
              </a:rPr>
              <a:t>L’area di indagine relativa ai servizi erogati mirava a comprendere quali fossero i servizi maggiormente utilizzati dall’utente ed il rispettivo livello di soddisfazione.</a:t>
            </a:r>
          </a:p>
          <a:p>
            <a:pPr algn="just">
              <a:buFont typeface="Wingdings" pitchFamily="2" charset="2"/>
              <a:buChar char="Ø"/>
            </a:pPr>
            <a:r>
              <a:rPr lang="it-IT" sz="1200" dirty="0" smtClean="0">
                <a:solidFill>
                  <a:srgbClr val="303030"/>
                </a:solidFill>
                <a:latin typeface="Arial" pitchFamily="34" charset="0"/>
                <a:cs typeface="Arial" pitchFamily="34" charset="0"/>
              </a:rPr>
              <a:t>I servizi maggiormente utilizzati dai rispondenti, con percentuali inferiori alle rilevazioni precedenti, si confermano quelli anagrafico-certificativi: Registro delle Imprese (</a:t>
            </a:r>
            <a:r>
              <a:rPr lang="it-IT" sz="1200" b="1" dirty="0" smtClean="0">
                <a:solidFill>
                  <a:srgbClr val="303030"/>
                </a:solidFill>
                <a:latin typeface="Arial" pitchFamily="34" charset="0"/>
                <a:cs typeface="Arial" pitchFamily="34" charset="0"/>
              </a:rPr>
              <a:t>41%</a:t>
            </a:r>
            <a:r>
              <a:rPr lang="it-IT" sz="1200" dirty="0" smtClean="0">
                <a:solidFill>
                  <a:srgbClr val="303030"/>
                </a:solidFill>
                <a:latin typeface="Arial" pitchFamily="34" charset="0"/>
                <a:cs typeface="Arial" pitchFamily="34" charset="0"/>
              </a:rPr>
              <a:t>), Call center (</a:t>
            </a:r>
            <a:r>
              <a:rPr lang="it-IT" sz="1200" b="1" dirty="0" smtClean="0">
                <a:solidFill>
                  <a:srgbClr val="303030"/>
                </a:solidFill>
                <a:latin typeface="Arial" pitchFamily="34" charset="0"/>
                <a:cs typeface="Arial" pitchFamily="34" charset="0"/>
              </a:rPr>
              <a:t>28%</a:t>
            </a:r>
            <a:r>
              <a:rPr lang="it-IT" sz="1200" dirty="0" smtClean="0">
                <a:solidFill>
                  <a:srgbClr val="303030"/>
                </a:solidFill>
                <a:latin typeface="Arial" pitchFamily="34" charset="0"/>
                <a:cs typeface="Arial" pitchFamily="34" charset="0"/>
              </a:rPr>
              <a:t>), Certificazioni e vidimazioni (</a:t>
            </a:r>
            <a:r>
              <a:rPr lang="it-IT" sz="1200" b="1" dirty="0" smtClean="0">
                <a:solidFill>
                  <a:srgbClr val="303030"/>
                </a:solidFill>
                <a:latin typeface="Arial" pitchFamily="34" charset="0"/>
                <a:cs typeface="Arial" pitchFamily="34" charset="0"/>
              </a:rPr>
              <a:t>27%</a:t>
            </a:r>
            <a:r>
              <a:rPr lang="it-IT" sz="1200" dirty="0" smtClean="0">
                <a:solidFill>
                  <a:srgbClr val="303030"/>
                </a:solidFill>
                <a:latin typeface="Arial" pitchFamily="34" charset="0"/>
                <a:cs typeface="Arial" pitchFamily="34" charset="0"/>
              </a:rPr>
              <a:t>), </a:t>
            </a:r>
            <a:r>
              <a:rPr lang="it-IT" sz="1200" dirty="0">
                <a:solidFill>
                  <a:srgbClr val="303030"/>
                </a:solidFill>
                <a:latin typeface="Arial" pitchFamily="34" charset="0"/>
                <a:cs typeface="Arial" pitchFamily="34" charset="0"/>
              </a:rPr>
              <a:t>Carte Digitali (</a:t>
            </a:r>
            <a:r>
              <a:rPr lang="it-IT" sz="1200" b="1" dirty="0">
                <a:solidFill>
                  <a:srgbClr val="303030"/>
                </a:solidFill>
                <a:latin typeface="Arial" pitchFamily="34" charset="0"/>
                <a:cs typeface="Arial" pitchFamily="34" charset="0"/>
              </a:rPr>
              <a:t>24</a:t>
            </a:r>
            <a:r>
              <a:rPr lang="it-IT" sz="1200" b="1" dirty="0" smtClean="0">
                <a:solidFill>
                  <a:srgbClr val="303030"/>
                </a:solidFill>
                <a:latin typeface="Arial" pitchFamily="34" charset="0"/>
                <a:cs typeface="Arial" pitchFamily="34" charset="0"/>
              </a:rPr>
              <a:t>%</a:t>
            </a:r>
            <a:r>
              <a:rPr lang="it-IT" sz="1200" dirty="0" smtClean="0">
                <a:solidFill>
                  <a:srgbClr val="303030"/>
                </a:solidFill>
                <a:latin typeface="Arial" pitchFamily="34" charset="0"/>
                <a:cs typeface="Arial" pitchFamily="34" charset="0"/>
              </a:rPr>
              <a:t>) e Certificazione Estero </a:t>
            </a:r>
            <a:r>
              <a:rPr lang="it-IT" sz="1200" b="1" dirty="0" smtClean="0">
                <a:solidFill>
                  <a:srgbClr val="303030"/>
                </a:solidFill>
                <a:latin typeface="Arial" pitchFamily="34" charset="0"/>
                <a:cs typeface="Arial" pitchFamily="34" charset="0"/>
              </a:rPr>
              <a:t>(24%).</a:t>
            </a:r>
          </a:p>
          <a:p>
            <a:pPr algn="just">
              <a:buFont typeface="Wingdings" pitchFamily="2" charset="2"/>
              <a:buChar char="Ø"/>
            </a:pPr>
            <a:r>
              <a:rPr lang="it-IT" sz="1200" dirty="0" smtClean="0">
                <a:solidFill>
                  <a:srgbClr val="303030"/>
                </a:solidFill>
                <a:latin typeface="Arial" pitchFamily="34" charset="0"/>
                <a:cs typeface="Arial" pitchFamily="34" charset="0"/>
              </a:rPr>
              <a:t>Per facilitare la comparazione tra l’indagine 2014 e l’indagine 2015, le valutazioni concernenti i servizi erogati dalla Camera di Commercio sono state quantificate utilizzando una scala semantica da 1 a 5 (</a:t>
            </a:r>
            <a:r>
              <a:rPr lang="it-IT" sz="1200" i="1" dirty="0" smtClean="0">
                <a:solidFill>
                  <a:srgbClr val="303030"/>
                </a:solidFill>
                <a:latin typeface="Arial" pitchFamily="34" charset="0"/>
                <a:cs typeface="Arial" pitchFamily="34" charset="0"/>
              </a:rPr>
              <a:t>1 = insufficiente, 2 = sufficiente; 3 = discreto; 4 = buono; 5 = ottimo</a:t>
            </a:r>
            <a:r>
              <a:rPr lang="it-IT" sz="1200" dirty="0" smtClean="0">
                <a:solidFill>
                  <a:srgbClr val="303030"/>
                </a:solidFill>
                <a:latin typeface="Arial" pitchFamily="34" charset="0"/>
                <a:cs typeface="Arial" pitchFamily="34" charset="0"/>
              </a:rPr>
              <a:t>). Seguendo le indicazioni della Linea Guida di </a:t>
            </a:r>
            <a:r>
              <a:rPr lang="it-IT" sz="1200" dirty="0" err="1" smtClean="0">
                <a:solidFill>
                  <a:srgbClr val="303030"/>
                </a:solidFill>
                <a:latin typeface="Arial" pitchFamily="34" charset="0"/>
                <a:cs typeface="Arial" pitchFamily="34" charset="0"/>
              </a:rPr>
              <a:t>Unioncamere</a:t>
            </a:r>
            <a:r>
              <a:rPr lang="it-IT" sz="1200" dirty="0" smtClean="0">
                <a:solidFill>
                  <a:srgbClr val="303030"/>
                </a:solidFill>
                <a:latin typeface="Arial" pitchFamily="34" charset="0"/>
                <a:cs typeface="Arial" pitchFamily="34" charset="0"/>
              </a:rPr>
              <a:t> per la predisposizione della </a:t>
            </a:r>
            <a:r>
              <a:rPr lang="it-IT" sz="1200" dirty="0" err="1" smtClean="0">
                <a:solidFill>
                  <a:srgbClr val="303030"/>
                </a:solidFill>
                <a:latin typeface="Arial" pitchFamily="34" charset="0"/>
                <a:cs typeface="Arial" pitchFamily="34" charset="0"/>
              </a:rPr>
              <a:t>Customer</a:t>
            </a:r>
            <a:r>
              <a:rPr lang="it-IT" sz="1200" dirty="0" smtClean="0">
                <a:solidFill>
                  <a:srgbClr val="303030"/>
                </a:solidFill>
                <a:latin typeface="Arial" pitchFamily="34" charset="0"/>
                <a:cs typeface="Arial" pitchFamily="34" charset="0"/>
              </a:rPr>
              <a:t> </a:t>
            </a:r>
            <a:r>
              <a:rPr lang="it-IT" sz="1200" dirty="0" err="1" smtClean="0">
                <a:solidFill>
                  <a:srgbClr val="303030"/>
                </a:solidFill>
                <a:latin typeface="Arial" pitchFamily="34" charset="0"/>
                <a:cs typeface="Arial" pitchFamily="34" charset="0"/>
              </a:rPr>
              <a:t>Satisfaction</a:t>
            </a:r>
            <a:r>
              <a:rPr lang="it-IT" sz="1200" dirty="0" smtClean="0">
                <a:solidFill>
                  <a:srgbClr val="303030"/>
                </a:solidFill>
                <a:latin typeface="Arial" pitchFamily="34" charset="0"/>
                <a:cs typeface="Arial" pitchFamily="34" charset="0"/>
              </a:rPr>
              <a:t>, si possono associare i livelli di valutazione ad un </a:t>
            </a:r>
            <a:r>
              <a:rPr lang="it-IT" sz="1200" i="1" dirty="0" smtClean="0">
                <a:solidFill>
                  <a:srgbClr val="303030"/>
                </a:solidFill>
                <a:latin typeface="Arial" pitchFamily="34" charset="0"/>
                <a:cs typeface="Arial" pitchFamily="34" charset="0"/>
              </a:rPr>
              <a:t>emoticon</a:t>
            </a:r>
            <a:r>
              <a:rPr lang="it-IT" sz="1200" dirty="0" smtClean="0">
                <a:solidFill>
                  <a:srgbClr val="303030"/>
                </a:solidFill>
                <a:latin typeface="Arial" pitchFamily="34" charset="0"/>
                <a:cs typeface="Arial" pitchFamily="34" charset="0"/>
              </a:rPr>
              <a:t>, come nella tabella di seguito riportata, ottenendo così una visualizzazione immediata del giudizio espresso dagli utenti camerali.</a:t>
            </a:r>
          </a:p>
          <a:p>
            <a:pPr algn="just">
              <a:buFont typeface="Wingdings" pitchFamily="2" charset="2"/>
              <a:buChar char="Ø"/>
            </a:pPr>
            <a:r>
              <a:rPr lang="it-IT" sz="1200" dirty="0" smtClean="0">
                <a:solidFill>
                  <a:srgbClr val="303030"/>
                </a:solidFill>
                <a:latin typeface="Arial" pitchFamily="34" charset="0"/>
                <a:cs typeface="Arial" pitchFamily="34" charset="0"/>
              </a:rPr>
              <a:t>Come nella precedente indagine, tutti i servizi camerali hanno ottenuto un giudizio ampiamente positivo.</a:t>
            </a:r>
          </a:p>
          <a:p>
            <a:pPr marL="0" indent="0" algn="just">
              <a:buNone/>
            </a:pPr>
            <a:endParaRPr lang="it-IT" sz="1200" dirty="0" smtClean="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endParaRPr lang="it-IT" sz="1400" dirty="0" smtClean="0">
              <a:solidFill>
                <a:srgbClr val="303030"/>
              </a:solidFill>
              <a:latin typeface="Arial" pitchFamily="34" charset="0"/>
              <a:cs typeface="Arial" pitchFamily="34" charset="0"/>
            </a:endParaRPr>
          </a:p>
          <a:p>
            <a:pPr marL="0" indent="0">
              <a:buNone/>
            </a:pPr>
            <a:endParaRPr lang="it-IT" sz="1400" dirty="0">
              <a:solidFill>
                <a:srgbClr val="303030"/>
              </a:solidFill>
              <a:latin typeface="Arial" pitchFamily="34" charset="0"/>
              <a:cs typeface="Arial" pitchFamily="34" charset="0"/>
            </a:endParaRPr>
          </a:p>
          <a:p>
            <a:pPr marL="0" indent="0">
              <a:buNone/>
            </a:pPr>
            <a:endParaRPr lang="it-IT" dirty="0"/>
          </a:p>
          <a:p>
            <a:endParaRPr lang="it-IT" dirty="0" smtClean="0"/>
          </a:p>
          <a:p>
            <a:endParaRPr lang="it-IT" dirty="0"/>
          </a:p>
          <a:p>
            <a:endParaRPr lang="it-IT" dirty="0"/>
          </a:p>
        </p:txBody>
      </p:sp>
      <p:sp>
        <p:nvSpPr>
          <p:cNvPr id="2" name="Segnaposto numero diapositiva 1"/>
          <p:cNvSpPr>
            <a:spLocks noGrp="1"/>
          </p:cNvSpPr>
          <p:nvPr>
            <p:ph type="sldNum" sz="quarter" idx="15"/>
          </p:nvPr>
        </p:nvSpPr>
        <p:spPr/>
        <p:txBody>
          <a:bodyPr/>
          <a:lstStyle/>
          <a:p>
            <a:fld id="{122D5918-3488-4C42-AA98-52511C6EF229}" type="slidenum">
              <a:rPr lang="it-IT" smtClean="0"/>
              <a:pPr/>
              <a:t>14</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2456332426"/>
              </p:ext>
            </p:extLst>
          </p:nvPr>
        </p:nvGraphicFramePr>
        <p:xfrm>
          <a:off x="1187624" y="4149080"/>
          <a:ext cx="6912771" cy="1559002"/>
        </p:xfrm>
        <a:graphic>
          <a:graphicData uri="http://schemas.openxmlformats.org/drawingml/2006/table">
            <a:tbl>
              <a:tblPr firstRow="1" bandRow="1">
                <a:tableStyleId>{9DCAF9ED-07DC-4A11-8D7F-57B35C25682E}</a:tableStyleId>
              </a:tblPr>
              <a:tblGrid>
                <a:gridCol w="2304257"/>
                <a:gridCol w="2304257"/>
                <a:gridCol w="2304257"/>
              </a:tblGrid>
              <a:tr h="376432">
                <a:tc>
                  <a:txBody>
                    <a:bodyPr/>
                    <a:lstStyle/>
                    <a:p>
                      <a:pPr algn="ctr"/>
                      <a:r>
                        <a:rPr lang="it-IT" sz="1200" dirty="0" smtClean="0">
                          <a:solidFill>
                            <a:schemeClr val="tx1"/>
                          </a:solidFill>
                        </a:rPr>
                        <a:t>Livelli</a:t>
                      </a:r>
                      <a:r>
                        <a:rPr lang="it-IT" sz="1200" baseline="0" dirty="0" smtClean="0">
                          <a:solidFill>
                            <a:schemeClr val="tx1"/>
                          </a:solidFill>
                        </a:rPr>
                        <a:t> di valutazione</a:t>
                      </a:r>
                      <a:endParaRPr lang="it-IT" sz="1200" dirty="0">
                        <a:solidFill>
                          <a:schemeClr val="tx1"/>
                        </a:solidFill>
                      </a:endParaRPr>
                    </a:p>
                  </a:txBody>
                  <a:tcP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2700000" scaled="1"/>
                      <a:tileRect/>
                    </a:gradFill>
                  </a:tcPr>
                </a:tc>
                <a:tc>
                  <a:txBody>
                    <a:bodyPr/>
                    <a:lstStyle/>
                    <a:p>
                      <a:pPr algn="ctr"/>
                      <a:r>
                        <a:rPr lang="it-IT" sz="1200" dirty="0" smtClean="0">
                          <a:solidFill>
                            <a:schemeClr val="tx1"/>
                          </a:solidFill>
                        </a:rPr>
                        <a:t>Emoticon</a:t>
                      </a:r>
                      <a:endParaRPr lang="it-IT" sz="1200" dirty="0">
                        <a:solidFill>
                          <a:schemeClr val="tx1"/>
                        </a:solidFill>
                      </a:endParaRPr>
                    </a:p>
                  </a:txBody>
                  <a:tcP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2700000" scaled="1"/>
                      <a:tileRect/>
                    </a:gradFill>
                  </a:tcPr>
                </a:tc>
                <a:tc>
                  <a:txBody>
                    <a:bodyPr/>
                    <a:lstStyle/>
                    <a:p>
                      <a:pPr algn="ctr"/>
                      <a:r>
                        <a:rPr lang="it-IT" sz="1200" dirty="0" smtClean="0">
                          <a:solidFill>
                            <a:schemeClr val="tx1"/>
                          </a:solidFill>
                        </a:rPr>
                        <a:t>Giudizio di soddisfazione</a:t>
                      </a:r>
                      <a:endParaRPr lang="it-IT" sz="1200" dirty="0">
                        <a:solidFill>
                          <a:schemeClr val="tx1"/>
                        </a:solidFill>
                      </a:endParaRPr>
                    </a:p>
                  </a:txBody>
                  <a:tcP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2700000" scaled="1"/>
                      <a:tileRect/>
                    </a:gradFill>
                  </a:tcPr>
                </a:tc>
              </a:tr>
              <a:tr h="394190">
                <a:tc>
                  <a:txBody>
                    <a:bodyPr/>
                    <a:lstStyle/>
                    <a:p>
                      <a:pPr algn="ctr"/>
                      <a:r>
                        <a:rPr lang="it-IT" sz="1200" dirty="0" smtClean="0"/>
                        <a:t>1</a:t>
                      </a:r>
                      <a:endParaRPr lang="it-IT" sz="1200" dirty="0"/>
                    </a:p>
                  </a:txBody>
                  <a:tcPr>
                    <a:solidFill>
                      <a:schemeClr val="accent1">
                        <a:lumMod val="20000"/>
                        <a:lumOff val="80000"/>
                      </a:schemeClr>
                    </a:solidFill>
                  </a:tcPr>
                </a:tc>
                <a:tc>
                  <a:txBody>
                    <a:bodyPr/>
                    <a:lstStyle/>
                    <a:p>
                      <a:endParaRPr lang="it-IT" sz="1200" dirty="0"/>
                    </a:p>
                  </a:txBody>
                  <a:tcPr>
                    <a:solidFill>
                      <a:schemeClr val="accent1">
                        <a:lumMod val="20000"/>
                        <a:lumOff val="80000"/>
                      </a:schemeClr>
                    </a:solidFill>
                  </a:tcPr>
                </a:tc>
                <a:tc>
                  <a:txBody>
                    <a:bodyPr/>
                    <a:lstStyle/>
                    <a:p>
                      <a:pPr algn="ctr"/>
                      <a:r>
                        <a:rPr lang="it-IT" sz="1200" dirty="0" smtClean="0"/>
                        <a:t>Giudizio negativo</a:t>
                      </a:r>
                      <a:endParaRPr lang="it-IT" sz="1200" dirty="0"/>
                    </a:p>
                  </a:txBody>
                  <a:tcPr>
                    <a:solidFill>
                      <a:schemeClr val="accent1">
                        <a:lumMod val="20000"/>
                        <a:lumOff val="80000"/>
                      </a:schemeClr>
                    </a:solidFill>
                  </a:tcPr>
                </a:tc>
              </a:tr>
              <a:tr h="394190">
                <a:tc>
                  <a:txBody>
                    <a:bodyPr/>
                    <a:lstStyle/>
                    <a:p>
                      <a:pPr algn="ctr"/>
                      <a:r>
                        <a:rPr lang="it-IT" sz="1200" dirty="0" smtClean="0"/>
                        <a:t>2</a:t>
                      </a:r>
                      <a:endParaRPr lang="it-IT" sz="1200" dirty="0"/>
                    </a:p>
                  </a:txBody>
                  <a:tcPr/>
                </a:tc>
                <a:tc>
                  <a:txBody>
                    <a:bodyPr/>
                    <a:lstStyle/>
                    <a:p>
                      <a:endParaRPr lang="it-IT" sz="1200" dirty="0"/>
                    </a:p>
                  </a:txBody>
                  <a:tcPr/>
                </a:tc>
                <a:tc>
                  <a:txBody>
                    <a:bodyPr/>
                    <a:lstStyle/>
                    <a:p>
                      <a:pPr algn="ctr"/>
                      <a:r>
                        <a:rPr lang="it-IT" sz="1200" dirty="0" smtClean="0"/>
                        <a:t>    Giudizio sufficiente</a:t>
                      </a:r>
                      <a:endParaRPr lang="it-IT" sz="1200" dirty="0"/>
                    </a:p>
                  </a:txBody>
                  <a:tcPr/>
                </a:tc>
              </a:tr>
              <a:tr h="394190">
                <a:tc>
                  <a:txBody>
                    <a:bodyPr/>
                    <a:lstStyle/>
                    <a:p>
                      <a:pPr algn="ctr"/>
                      <a:r>
                        <a:rPr lang="it-IT" sz="1200" dirty="0" smtClean="0"/>
                        <a:t>3-4-5</a:t>
                      </a:r>
                      <a:endParaRPr lang="it-IT" sz="1200" dirty="0"/>
                    </a:p>
                  </a:txBody>
                  <a:tcPr>
                    <a:solidFill>
                      <a:schemeClr val="accent1">
                        <a:lumMod val="20000"/>
                        <a:lumOff val="80000"/>
                      </a:schemeClr>
                    </a:solidFill>
                  </a:tcPr>
                </a:tc>
                <a:tc>
                  <a:txBody>
                    <a:bodyPr/>
                    <a:lstStyle/>
                    <a:p>
                      <a:endParaRPr lang="it-IT" sz="1200" dirty="0"/>
                    </a:p>
                  </a:txBody>
                  <a:tcPr/>
                </a:tc>
                <a:tc>
                  <a:txBody>
                    <a:bodyPr/>
                    <a:lstStyle/>
                    <a:p>
                      <a:pPr algn="ctr"/>
                      <a:r>
                        <a:rPr lang="it-IT" sz="1200" dirty="0" smtClean="0"/>
                        <a:t>Giudizio positivo</a:t>
                      </a:r>
                      <a:endParaRPr lang="it-IT" sz="1200" dirty="0"/>
                    </a:p>
                  </a:txBody>
                  <a:tcPr>
                    <a:solidFill>
                      <a:srgbClr val="FEF4E6"/>
                    </a:solidFill>
                  </a:tcPr>
                </a:tc>
              </a:tr>
            </a:tbl>
          </a:graphicData>
        </a:graphic>
      </p:graphicFrame>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4795688" y="4580173"/>
            <a:ext cx="288032" cy="288033"/>
          </a:xfrm>
          <a:prstGeom prst="rect">
            <a:avLst/>
          </a:prstGeom>
          <a:solidFill>
            <a:schemeClr val="accent1">
              <a:lumMod val="20000"/>
              <a:lumOff val="80000"/>
            </a:schemeClr>
          </a:solidFill>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4795780" y="4986377"/>
            <a:ext cx="288032" cy="288032"/>
          </a:xfrm>
          <a:prstGeom prst="rect">
            <a:avLst/>
          </a:prstGeom>
        </p:spPr>
      </p:pic>
      <p:pic>
        <p:nvPicPr>
          <p:cNvPr id="7" name="Immagine 6"/>
          <p:cNvPicPr/>
          <p:nvPr/>
        </p:nvPicPr>
        <p:blipFill>
          <a:blip r:embed="rId4" cstate="print">
            <a:extLst>
              <a:ext uri="{28A0092B-C50C-407E-A947-70E740481C1C}">
                <a14:useLocalDpi xmlns:a14="http://schemas.microsoft.com/office/drawing/2010/main" val="0"/>
              </a:ext>
            </a:extLst>
          </a:blip>
          <a:stretch>
            <a:fillRect/>
          </a:stretch>
        </p:blipFill>
        <p:spPr>
          <a:xfrm>
            <a:off x="4795780" y="5343983"/>
            <a:ext cx="288032" cy="288032"/>
          </a:xfrm>
          <a:prstGeom prst="rect">
            <a:avLst/>
          </a:prstGeom>
          <a:solidFill>
            <a:schemeClr val="accent1">
              <a:lumMod val="40000"/>
              <a:lumOff val="60000"/>
            </a:schemeClr>
          </a:solidFill>
        </p:spPr>
      </p:pic>
      <p:sp>
        <p:nvSpPr>
          <p:cNvPr id="9" name="CasellaDiTesto 8"/>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 servizi erogati</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a:t>
            </a:r>
            <a:endParaRPr lang="it-IT" sz="1200" b="1" dirty="0">
              <a:solidFill>
                <a:srgbClr val="C00000"/>
              </a:solidFill>
            </a:endParaRPr>
          </a:p>
        </p:txBody>
      </p:sp>
      <p:cxnSp>
        <p:nvCxnSpPr>
          <p:cNvPr id="11" name="Connettore 1 10"/>
          <p:cNvCxnSpPr/>
          <p:nvPr/>
        </p:nvCxnSpPr>
        <p:spPr>
          <a:xfrm>
            <a:off x="1115616" y="685799"/>
            <a:ext cx="7236990"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8182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1" name="Connettore 1 10"/>
          <p:cNvCxnSpPr/>
          <p:nvPr/>
        </p:nvCxnSpPr>
        <p:spPr>
          <a:xfrm>
            <a:off x="128473" y="685799"/>
            <a:ext cx="8593157"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15</a:t>
            </a:fld>
            <a:endParaRPr lang="it-IT"/>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73" y="1354160"/>
            <a:ext cx="4268449" cy="349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968" y="4490863"/>
            <a:ext cx="1390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299" y="1354161"/>
            <a:ext cx="4268449" cy="349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42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4" name="Connettore 1 13"/>
          <p:cNvCxnSpPr/>
          <p:nvPr/>
        </p:nvCxnSpPr>
        <p:spPr>
          <a:xfrm>
            <a:off x="107504" y="685799"/>
            <a:ext cx="8632296"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16</a:t>
            </a:fld>
            <a:endParaRPr lang="it-IT"/>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00" y="1393195"/>
            <a:ext cx="4289419" cy="34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450" y="1393195"/>
            <a:ext cx="4311350" cy="34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81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5"/>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1" name="Connettore 1 10"/>
          <p:cNvCxnSpPr/>
          <p:nvPr/>
        </p:nvCxnSpPr>
        <p:spPr>
          <a:xfrm>
            <a:off x="107504" y="685799"/>
            <a:ext cx="8590720"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17</a:t>
            </a:fld>
            <a:endParaRPr lang="it-I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49" y="1479899"/>
            <a:ext cx="4289418" cy="338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53" y="1477433"/>
            <a:ext cx="4248471" cy="338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5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5019548" y="5128059"/>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1" name="Connettore 1 10"/>
          <p:cNvCxnSpPr/>
          <p:nvPr/>
        </p:nvCxnSpPr>
        <p:spPr>
          <a:xfrm>
            <a:off x="107504" y="685799"/>
            <a:ext cx="8614596"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18</a:t>
            </a:fld>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93" y="1495424"/>
            <a:ext cx="4250930" cy="337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068" y="1495801"/>
            <a:ext cx="4295032" cy="337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4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1" name="Connettore 1 10"/>
          <p:cNvCxnSpPr/>
          <p:nvPr/>
        </p:nvCxnSpPr>
        <p:spPr>
          <a:xfrm>
            <a:off x="107504" y="685799"/>
            <a:ext cx="864096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19</a:t>
            </a:fld>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11" y="1412777"/>
            <a:ext cx="427071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412778"/>
            <a:ext cx="429713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97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667585" y="980728"/>
            <a:ext cx="7080879" cy="5328592"/>
          </a:xfrm>
          <a:solidFill>
            <a:schemeClr val="bg1"/>
          </a:solidFill>
        </p:spPr>
        <p:txBody>
          <a:bodyPr>
            <a:normAutofit fontScale="32500" lnSpcReduction="20000"/>
          </a:bodyPr>
          <a:lstStyle/>
          <a:p>
            <a:pPr marL="0" indent="0" algn="ctr">
              <a:buNone/>
            </a:pPr>
            <a:r>
              <a:rPr lang="it-IT" sz="7200" b="1" dirty="0">
                <a:solidFill>
                  <a:srgbClr val="990033"/>
                </a:solidFill>
                <a:latin typeface="Arial" pitchFamily="34" charset="0"/>
                <a:cs typeface="Arial" pitchFamily="34" charset="0"/>
              </a:rPr>
              <a:t>SOMMARIO</a:t>
            </a:r>
          </a:p>
          <a:p>
            <a:endParaRPr lang="it-IT" dirty="0">
              <a:latin typeface="Antique Olive Compact" pitchFamily="34" charset="0"/>
            </a:endParaRPr>
          </a:p>
          <a:p>
            <a:r>
              <a:rPr lang="it-IT" sz="4800" b="1" dirty="0" smtClean="0">
                <a:latin typeface="Arial" pitchFamily="34" charset="0"/>
                <a:cs typeface="Arial" pitchFamily="34" charset="0"/>
              </a:rPr>
              <a:t>Presentazione  indagine di CSE</a:t>
            </a:r>
            <a:endParaRPr lang="it-IT" sz="4800" b="1" dirty="0">
              <a:latin typeface="Arial" pitchFamily="34" charset="0"/>
              <a:cs typeface="Arial" pitchFamily="34" charset="0"/>
            </a:endParaRP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Anagrafica soggetti intervistati</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Immagine percepita della </a:t>
            </a:r>
            <a:r>
              <a:rPr lang="it-IT" sz="4800" b="1" dirty="0">
                <a:latin typeface="Arial" pitchFamily="34" charset="0"/>
                <a:cs typeface="Arial" pitchFamily="34" charset="0"/>
              </a:rPr>
              <a:t>Camera di </a:t>
            </a:r>
            <a:r>
              <a:rPr lang="it-IT" sz="4800" b="1" dirty="0" smtClean="0">
                <a:latin typeface="Arial" pitchFamily="34" charset="0"/>
                <a:cs typeface="Arial" pitchFamily="34" charset="0"/>
              </a:rPr>
              <a:t>Commercio e modalità di contatto</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I servizi </a:t>
            </a:r>
            <a:r>
              <a:rPr lang="it-IT" sz="4800" b="1" dirty="0" smtClean="0">
                <a:latin typeface="Arial" pitchFamily="34" charset="0"/>
                <a:cs typeface="Arial" pitchFamily="34" charset="0"/>
              </a:rPr>
              <a:t>erogati</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Efficacia degli strumenti di comunicazione</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Modalità generali di </a:t>
            </a:r>
            <a:r>
              <a:rPr lang="it-IT" sz="4800" b="1" dirty="0" smtClean="0">
                <a:latin typeface="Arial" pitchFamily="34" charset="0"/>
                <a:cs typeface="Arial" pitchFamily="34" charset="0"/>
              </a:rPr>
              <a:t>funzionamento</a:t>
            </a:r>
          </a:p>
          <a:p>
            <a:endParaRPr lang="it-IT" sz="4800" b="1" dirty="0" smtClean="0">
              <a:latin typeface="Arial" pitchFamily="34" charset="0"/>
              <a:cs typeface="Arial" pitchFamily="34" charset="0"/>
            </a:endParaRPr>
          </a:p>
          <a:p>
            <a:r>
              <a:rPr lang="it-IT" sz="4800" b="1" dirty="0" smtClean="0">
                <a:latin typeface="Arial" pitchFamily="34" charset="0"/>
                <a:cs typeface="Arial" pitchFamily="34" charset="0"/>
              </a:rPr>
              <a:t>Giudizio complessivo sulle attività della Camera di Commercio</a:t>
            </a:r>
            <a:endParaRPr lang="it-IT" sz="4800" b="1" dirty="0">
              <a:latin typeface="Arial" pitchFamily="34" charset="0"/>
              <a:cs typeface="Arial" pitchFamily="34" charset="0"/>
            </a:endParaRPr>
          </a:p>
          <a:p>
            <a:endParaRPr lang="it-IT" sz="4800" b="1" dirty="0">
              <a:latin typeface="Arial" pitchFamily="34" charset="0"/>
              <a:cs typeface="Arial" pitchFamily="34" charset="0"/>
            </a:endParaRPr>
          </a:p>
          <a:p>
            <a:r>
              <a:rPr lang="it-IT" sz="4800" b="1" dirty="0">
                <a:latin typeface="Arial" pitchFamily="34" charset="0"/>
                <a:cs typeface="Arial" pitchFamily="34" charset="0"/>
              </a:rPr>
              <a:t>Nota metodologica</a:t>
            </a:r>
          </a:p>
        </p:txBody>
      </p:sp>
      <p:sp>
        <p:nvSpPr>
          <p:cNvPr id="5" name="Segnaposto piè di pagina 4"/>
          <p:cNvSpPr>
            <a:spLocks noGrp="1"/>
          </p:cNvSpPr>
          <p:nvPr>
            <p:ph type="ftr" sz="quarter" idx="16"/>
          </p:nvPr>
        </p:nvSpPr>
        <p:spPr>
          <a:xfrm>
            <a:off x="1547664" y="352402"/>
            <a:ext cx="6878057" cy="333397"/>
          </a:xfrm>
          <a:prstGeom prst="rect">
            <a:avLst/>
          </a:prstGeom>
        </p:spPr>
        <p:txBody>
          <a:bodyPr/>
          <a:lstStyle/>
          <a:p>
            <a:pPr algn="r"/>
            <a:r>
              <a:rPr lang="it-IT" sz="1200" b="1" dirty="0" smtClean="0">
                <a:solidFill>
                  <a:srgbClr val="990033"/>
                </a:solidFill>
              </a:rPr>
              <a:t>Sommario</a:t>
            </a:r>
            <a:endParaRPr lang="it-IT" sz="1200" b="1" dirty="0">
              <a:solidFill>
                <a:srgbClr val="990033"/>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cxnSp>
        <p:nvCxnSpPr>
          <p:cNvPr id="6" name="Connettore 1 5"/>
          <p:cNvCxnSpPr/>
          <p:nvPr/>
        </p:nvCxnSpPr>
        <p:spPr>
          <a:xfrm>
            <a:off x="1702296" y="685799"/>
            <a:ext cx="6758136"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82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1" name="Connettore 1 10"/>
          <p:cNvCxnSpPr/>
          <p:nvPr/>
        </p:nvCxnSpPr>
        <p:spPr>
          <a:xfrm>
            <a:off x="107504" y="685799"/>
            <a:ext cx="864096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20</a:t>
            </a:fld>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55" y="1468455"/>
            <a:ext cx="4269567" cy="340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367" y="1468455"/>
            <a:ext cx="4295593" cy="340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6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2" name="Connettore 1 11"/>
          <p:cNvCxnSpPr/>
          <p:nvPr/>
        </p:nvCxnSpPr>
        <p:spPr>
          <a:xfrm>
            <a:off x="107504" y="685799"/>
            <a:ext cx="8622473"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21</a:t>
            </a:fld>
            <a:endParaRPr lang="it-IT"/>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57" y="1412777"/>
            <a:ext cx="427918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682" y="1412777"/>
            <a:ext cx="426019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27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12" name="Connettore 1 11"/>
          <p:cNvCxnSpPr/>
          <p:nvPr/>
        </p:nvCxnSpPr>
        <p:spPr>
          <a:xfrm>
            <a:off x="107504" y="685799"/>
            <a:ext cx="8595279"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22</a:t>
            </a:fld>
            <a:endParaRPr lang="it-IT"/>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922" y="1412777"/>
            <a:ext cx="430586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87" y="1416199"/>
            <a:ext cx="4217410" cy="345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03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208" y="5324415"/>
            <a:ext cx="680484" cy="680484"/>
          </a:xfrm>
          <a:prstGeom prst="rect">
            <a:avLst/>
          </a:prstGeom>
          <a:noFill/>
        </p:spPr>
      </p:pic>
      <p:sp>
        <p:nvSpPr>
          <p:cNvPr id="10" name="CasellaDiTesto 9"/>
          <p:cNvSpPr txBox="1"/>
          <p:nvPr/>
        </p:nvSpPr>
        <p:spPr>
          <a:xfrm>
            <a:off x="2843808" y="4995321"/>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 servizi erogati – livello di gradimento</a:t>
            </a:r>
            <a:endParaRPr lang="it-IT" sz="1200" b="1" dirty="0">
              <a:solidFill>
                <a:srgbClr val="C00000"/>
              </a:solidFill>
            </a:endParaRPr>
          </a:p>
        </p:txBody>
      </p:sp>
      <p:cxnSp>
        <p:nvCxnSpPr>
          <p:cNvPr id="7" name="Connettore 1 6"/>
          <p:cNvCxnSpPr/>
          <p:nvPr/>
        </p:nvCxnSpPr>
        <p:spPr>
          <a:xfrm>
            <a:off x="899592" y="692696"/>
            <a:ext cx="7776864"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23</a:t>
            </a:fld>
            <a:endParaRPr lang="it-IT"/>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139" y="1196752"/>
            <a:ext cx="4883150"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402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noChangeAspect="1"/>
          </p:cNvSpPr>
          <p:nvPr>
            <p:ph sz="quarter" idx="1"/>
          </p:nvPr>
        </p:nvSpPr>
        <p:spPr>
          <a:xfrm>
            <a:off x="1571328" y="685799"/>
            <a:ext cx="7105128" cy="4975449"/>
          </a:xfrm>
          <a:solidFill>
            <a:schemeClr val="bg1"/>
          </a:solidFill>
        </p:spPr>
        <p:txBody>
          <a:bodyPr>
            <a:normAutofit fontScale="92500"/>
          </a:bodyPr>
          <a:lstStyle/>
          <a:p>
            <a:pPr marL="0" indent="0">
              <a:lnSpc>
                <a:spcPct val="90000"/>
              </a:lnSpc>
              <a:buClr>
                <a:srgbClr val="AD0101"/>
              </a:buClr>
              <a:buNone/>
            </a:pPr>
            <a:endParaRPr lang="it-IT" sz="2200" b="1" dirty="0" smtClean="0">
              <a:solidFill>
                <a:srgbClr val="303030"/>
              </a:solidFill>
              <a:latin typeface="Arial" pitchFamily="34" charset="0"/>
              <a:cs typeface="Arial" pitchFamily="34" charset="0"/>
            </a:endParaRPr>
          </a:p>
          <a:p>
            <a:pPr marL="0" indent="0" algn="just">
              <a:lnSpc>
                <a:spcPct val="120000"/>
              </a:lnSpc>
              <a:buClr>
                <a:srgbClr val="AD0101"/>
              </a:buClr>
              <a:buNone/>
            </a:pPr>
            <a:r>
              <a:rPr lang="it-IT" sz="2100" b="1" dirty="0" smtClean="0">
                <a:solidFill>
                  <a:srgbClr val="990033"/>
                </a:solidFill>
                <a:latin typeface="Arial" pitchFamily="34" charset="0"/>
                <a:cs typeface="Arial" pitchFamily="34" charset="0"/>
              </a:rPr>
              <a:t>Efficacia degli strumenti di comunicazione</a:t>
            </a:r>
            <a:endParaRPr lang="it-IT" sz="2100" b="1" dirty="0">
              <a:solidFill>
                <a:srgbClr val="990033"/>
              </a:solidFill>
              <a:latin typeface="Arial" pitchFamily="34" charset="0"/>
              <a:cs typeface="Arial" pitchFamily="34" charset="0"/>
            </a:endParaRPr>
          </a:p>
          <a:p>
            <a:pPr marL="0" indent="0">
              <a:buNone/>
            </a:pPr>
            <a:endParaRPr lang="it-IT" dirty="0" smtClean="0">
              <a:solidFill>
                <a:srgbClr val="303030"/>
              </a:solidFill>
              <a:latin typeface="Arial" pitchFamily="34" charset="0"/>
              <a:cs typeface="Arial" pitchFamily="34" charset="0"/>
            </a:endParaRPr>
          </a:p>
          <a:p>
            <a:pPr marL="0" indent="0" algn="just">
              <a:buNone/>
            </a:pPr>
            <a:r>
              <a:rPr lang="it-IT" sz="1300" dirty="0" smtClean="0">
                <a:solidFill>
                  <a:srgbClr val="303030"/>
                </a:solidFill>
                <a:latin typeface="Arial" pitchFamily="34" charset="0"/>
                <a:cs typeface="Arial" pitchFamily="34" charset="0"/>
              </a:rPr>
              <a:t>I </a:t>
            </a:r>
            <a:r>
              <a:rPr lang="it-IT" sz="1300" dirty="0">
                <a:solidFill>
                  <a:srgbClr val="303030"/>
                </a:solidFill>
                <a:latin typeface="Arial" pitchFamily="34" charset="0"/>
                <a:cs typeface="Arial" pitchFamily="34" charset="0"/>
              </a:rPr>
              <a:t>giudizi espressi sull’efficacia degli strumenti di comunicazione della Camera di Commercio di Verona evidenziano un </a:t>
            </a:r>
            <a:r>
              <a:rPr lang="it-IT" sz="1300" b="1" dirty="0">
                <a:solidFill>
                  <a:srgbClr val="303030"/>
                </a:solidFill>
                <a:latin typeface="Arial" pitchFamily="34" charset="0"/>
                <a:cs typeface="Arial" pitchFamily="34" charset="0"/>
              </a:rPr>
              <a:t>elevato </a:t>
            </a:r>
            <a:r>
              <a:rPr lang="it-IT" sz="1300" b="1" dirty="0" smtClean="0">
                <a:solidFill>
                  <a:srgbClr val="303030"/>
                </a:solidFill>
                <a:latin typeface="Arial" pitchFamily="34" charset="0"/>
                <a:cs typeface="Arial" pitchFamily="34" charset="0"/>
              </a:rPr>
              <a:t>grado di soddisfazione</a:t>
            </a:r>
            <a:r>
              <a:rPr lang="it-IT" sz="1300" dirty="0" smtClean="0">
                <a:solidFill>
                  <a:schemeClr val="tx1"/>
                </a:solidFill>
                <a:latin typeface="Arial" pitchFamily="34" charset="0"/>
                <a:cs typeface="Arial" pitchFamily="34" charset="0"/>
              </a:rPr>
              <a:t>.</a:t>
            </a:r>
          </a:p>
          <a:p>
            <a:pPr marL="0" indent="0" algn="just">
              <a:buNone/>
            </a:pPr>
            <a:r>
              <a:rPr lang="it-IT" sz="1300" dirty="0" smtClean="0">
                <a:solidFill>
                  <a:srgbClr val="303030"/>
                </a:solidFill>
                <a:latin typeface="Arial" pitchFamily="34" charset="0"/>
                <a:cs typeface="Arial" pitchFamily="34" charset="0"/>
              </a:rPr>
              <a:t>Confrontando le valutazioni con risultati della precedente indagine, viene confermato l’interesse </a:t>
            </a:r>
            <a:r>
              <a:rPr lang="it-IT" sz="1300" dirty="0">
                <a:solidFill>
                  <a:srgbClr val="303030"/>
                </a:solidFill>
                <a:latin typeface="Arial" pitchFamily="34" charset="0"/>
                <a:cs typeface="Arial" pitchFamily="34" charset="0"/>
              </a:rPr>
              <a:t>per le nuove </a:t>
            </a:r>
            <a:r>
              <a:rPr lang="it-IT" sz="1300" dirty="0" smtClean="0">
                <a:solidFill>
                  <a:srgbClr val="303030"/>
                </a:solidFill>
                <a:latin typeface="Arial" pitchFamily="34" charset="0"/>
                <a:cs typeface="Arial" pitchFamily="34" charset="0"/>
              </a:rPr>
              <a:t>tecnologie: infatti il </a:t>
            </a:r>
            <a:r>
              <a:rPr lang="it-IT" sz="1300" b="1" dirty="0" smtClean="0">
                <a:solidFill>
                  <a:srgbClr val="303030"/>
                </a:solidFill>
                <a:latin typeface="Arial" pitchFamily="34" charset="0"/>
                <a:cs typeface="Arial" pitchFamily="34" charset="0"/>
              </a:rPr>
              <a:t>90%</a:t>
            </a:r>
            <a:r>
              <a:rPr lang="it-IT" sz="1300" dirty="0" smtClean="0">
                <a:solidFill>
                  <a:srgbClr val="303030"/>
                </a:solidFill>
                <a:latin typeface="Arial" pitchFamily="34" charset="0"/>
                <a:cs typeface="Arial" pitchFamily="34" charset="0"/>
              </a:rPr>
              <a:t> </a:t>
            </a:r>
            <a:r>
              <a:rPr lang="it-IT" sz="1300" dirty="0">
                <a:solidFill>
                  <a:srgbClr val="303030"/>
                </a:solidFill>
                <a:latin typeface="Arial" pitchFamily="34" charset="0"/>
                <a:cs typeface="Arial" pitchFamily="34" charset="0"/>
              </a:rPr>
              <a:t>degli utenti riterrebbe più utile </a:t>
            </a:r>
            <a:r>
              <a:rPr lang="it-IT" sz="1300" dirty="0" smtClean="0">
                <a:solidFill>
                  <a:srgbClr val="303030"/>
                </a:solidFill>
                <a:latin typeface="Arial" pitchFamily="34" charset="0"/>
                <a:cs typeface="Arial" pitchFamily="34" charset="0"/>
              </a:rPr>
              <a:t>essere </a:t>
            </a:r>
            <a:r>
              <a:rPr lang="it-IT" sz="1300" dirty="0">
                <a:solidFill>
                  <a:srgbClr val="303030"/>
                </a:solidFill>
                <a:latin typeface="Arial" pitchFamily="34" charset="0"/>
                <a:cs typeface="Arial" pitchFamily="34" charset="0"/>
              </a:rPr>
              <a:t>informato sui servizi camerali via </a:t>
            </a:r>
            <a:r>
              <a:rPr lang="it-IT" sz="1300" dirty="0" smtClean="0">
                <a:solidFill>
                  <a:srgbClr val="303030"/>
                </a:solidFill>
                <a:latin typeface="Arial" pitchFamily="34" charset="0"/>
                <a:cs typeface="Arial" pitchFamily="34" charset="0"/>
              </a:rPr>
              <a:t>e-mail, il </a:t>
            </a:r>
            <a:r>
              <a:rPr lang="it-IT" sz="1300" b="1" dirty="0" smtClean="0">
                <a:solidFill>
                  <a:srgbClr val="303030"/>
                </a:solidFill>
                <a:latin typeface="Arial" pitchFamily="34" charset="0"/>
                <a:cs typeface="Arial" pitchFamily="34" charset="0"/>
              </a:rPr>
              <a:t>22%</a:t>
            </a:r>
            <a:r>
              <a:rPr lang="it-IT" sz="1300" dirty="0" smtClean="0">
                <a:solidFill>
                  <a:srgbClr val="303030"/>
                </a:solidFill>
                <a:latin typeface="Arial" pitchFamily="34" charset="0"/>
                <a:cs typeface="Arial" pitchFamily="34" charset="0"/>
              </a:rPr>
              <a:t> vorrebbe ottenere informazioni attraverso il </a:t>
            </a:r>
            <a:r>
              <a:rPr lang="it-IT" sz="1300" dirty="0">
                <a:solidFill>
                  <a:srgbClr val="303030"/>
                </a:solidFill>
                <a:latin typeface="Arial" pitchFamily="34" charset="0"/>
                <a:cs typeface="Arial" pitchFamily="34" charset="0"/>
              </a:rPr>
              <a:t>sito internet istituzionale</a:t>
            </a:r>
            <a:r>
              <a:rPr lang="it-IT" sz="1300" dirty="0" smtClean="0">
                <a:solidFill>
                  <a:srgbClr val="303030"/>
                </a:solidFill>
                <a:latin typeface="Arial" pitchFamily="34" charset="0"/>
                <a:cs typeface="Arial" pitchFamily="34" charset="0"/>
              </a:rPr>
              <a:t>, il </a:t>
            </a:r>
            <a:r>
              <a:rPr lang="it-IT" sz="1300" b="1" dirty="0">
                <a:solidFill>
                  <a:srgbClr val="303030"/>
                </a:solidFill>
                <a:latin typeface="Arial" pitchFamily="34" charset="0"/>
                <a:cs typeface="Arial" pitchFamily="34" charset="0"/>
              </a:rPr>
              <a:t>21%</a:t>
            </a:r>
            <a:r>
              <a:rPr lang="it-IT" sz="1300" dirty="0">
                <a:solidFill>
                  <a:srgbClr val="303030"/>
                </a:solidFill>
                <a:latin typeface="Arial" pitchFamily="34" charset="0"/>
                <a:cs typeface="Arial" pitchFamily="34" charset="0"/>
              </a:rPr>
              <a:t> via </a:t>
            </a:r>
            <a:r>
              <a:rPr lang="it-IT" sz="1300" dirty="0" err="1" smtClean="0">
                <a:solidFill>
                  <a:srgbClr val="303030"/>
                </a:solidFill>
                <a:latin typeface="Arial" pitchFamily="34" charset="0"/>
                <a:cs typeface="Arial" pitchFamily="34" charset="0"/>
              </a:rPr>
              <a:t>pec</a:t>
            </a:r>
            <a:r>
              <a:rPr lang="it-IT" sz="1300" dirty="0" smtClean="0">
                <a:solidFill>
                  <a:srgbClr val="303030"/>
                </a:solidFill>
                <a:latin typeface="Arial" pitchFamily="34" charset="0"/>
                <a:cs typeface="Arial" pitchFamily="34" charset="0"/>
              </a:rPr>
              <a:t>. L’utilizzo della newsletter si conferma al </a:t>
            </a:r>
            <a:r>
              <a:rPr lang="it-IT" sz="1300" b="1" dirty="0" smtClean="0">
                <a:solidFill>
                  <a:srgbClr val="303030"/>
                </a:solidFill>
                <a:latin typeface="Arial" pitchFamily="34" charset="0"/>
                <a:cs typeface="Arial" pitchFamily="34" charset="0"/>
              </a:rPr>
              <a:t>19%.</a:t>
            </a:r>
            <a:endParaRPr lang="it-IT" sz="1300" dirty="0" smtClean="0">
              <a:solidFill>
                <a:srgbClr val="303030"/>
              </a:solidFill>
              <a:latin typeface="Arial" pitchFamily="34" charset="0"/>
              <a:cs typeface="Arial" pitchFamily="34" charset="0"/>
            </a:endParaRPr>
          </a:p>
          <a:p>
            <a:pPr marL="0" indent="0" algn="just">
              <a:buNone/>
            </a:pPr>
            <a:r>
              <a:rPr lang="it-IT" sz="1300" dirty="0" smtClean="0">
                <a:solidFill>
                  <a:srgbClr val="303030"/>
                </a:solidFill>
                <a:latin typeface="Arial" pitchFamily="34" charset="0"/>
                <a:cs typeface="Arial" pitchFamily="34" charset="0"/>
              </a:rPr>
              <a:t>In relazione al sito internet istituzionale sono stati esaminati diversi aspetti (scopo di utilizzo, facilità di accesso, completezza ed utilità delle informazioni, chiarezza del linguaggio, frequenza degli aggiornamenti, grafica ed accessibilità per ipovedenti):</a:t>
            </a:r>
          </a:p>
          <a:p>
            <a:pPr algn="just">
              <a:buFont typeface="Wingdings" pitchFamily="2" charset="2"/>
              <a:buChar char="Ø"/>
            </a:pPr>
            <a:r>
              <a:rPr lang="it-IT" sz="1300" dirty="0" smtClean="0">
                <a:solidFill>
                  <a:srgbClr val="303030"/>
                </a:solidFill>
                <a:latin typeface="Arial" pitchFamily="34" charset="0"/>
                <a:cs typeface="Arial" pitchFamily="34" charset="0"/>
              </a:rPr>
              <a:t>Il </a:t>
            </a:r>
            <a:r>
              <a:rPr lang="it-IT" sz="1300" b="1" dirty="0" smtClean="0">
                <a:solidFill>
                  <a:srgbClr val="303030"/>
                </a:solidFill>
                <a:latin typeface="Arial" pitchFamily="34" charset="0"/>
                <a:cs typeface="Arial" pitchFamily="34" charset="0"/>
              </a:rPr>
              <a:t>48</a:t>
            </a:r>
            <a:r>
              <a:rPr lang="it-IT" sz="1300" b="1" dirty="0">
                <a:solidFill>
                  <a:srgbClr val="303030"/>
                </a:solidFill>
                <a:latin typeface="Arial" pitchFamily="34" charset="0"/>
                <a:cs typeface="Arial" pitchFamily="34" charset="0"/>
              </a:rPr>
              <a:t>%</a:t>
            </a:r>
            <a:r>
              <a:rPr lang="it-IT" sz="1300" dirty="0">
                <a:solidFill>
                  <a:srgbClr val="303030"/>
                </a:solidFill>
                <a:latin typeface="Arial" pitchFamily="34" charset="0"/>
                <a:cs typeface="Arial" pitchFamily="34" charset="0"/>
              </a:rPr>
              <a:t> (56% nel 2014) consulta il sito internet per reperire modulistica; </a:t>
            </a:r>
            <a:r>
              <a:rPr lang="it-IT" sz="1300" dirty="0" smtClean="0">
                <a:solidFill>
                  <a:srgbClr val="303030"/>
                </a:solidFill>
                <a:latin typeface="Arial" pitchFamily="34" charset="0"/>
                <a:cs typeface="Arial" pitchFamily="34" charset="0"/>
              </a:rPr>
              <a:t>il </a:t>
            </a:r>
            <a:r>
              <a:rPr lang="it-IT" sz="1300" b="1" dirty="0" smtClean="0">
                <a:solidFill>
                  <a:srgbClr val="303030"/>
                </a:solidFill>
                <a:latin typeface="Arial" pitchFamily="34" charset="0"/>
                <a:cs typeface="Arial" pitchFamily="34" charset="0"/>
              </a:rPr>
              <a:t>39</a:t>
            </a:r>
            <a:r>
              <a:rPr lang="it-IT" sz="1300" dirty="0" smtClean="0">
                <a:solidFill>
                  <a:srgbClr val="303030"/>
                </a:solidFill>
                <a:latin typeface="Arial" pitchFamily="34" charset="0"/>
                <a:cs typeface="Arial" pitchFamily="34" charset="0"/>
              </a:rPr>
              <a:t>% (57% nel 2014) degli </a:t>
            </a:r>
            <a:r>
              <a:rPr lang="it-IT" sz="1300" dirty="0">
                <a:solidFill>
                  <a:srgbClr val="303030"/>
                </a:solidFill>
                <a:latin typeface="Arial" pitchFamily="34" charset="0"/>
                <a:cs typeface="Arial" pitchFamily="34" charset="0"/>
              </a:rPr>
              <a:t>utenti </a:t>
            </a:r>
            <a:r>
              <a:rPr lang="it-IT" sz="1300" dirty="0" smtClean="0">
                <a:solidFill>
                  <a:srgbClr val="303030"/>
                </a:solidFill>
                <a:latin typeface="Arial" pitchFamily="34" charset="0"/>
                <a:cs typeface="Arial" pitchFamily="34" charset="0"/>
              </a:rPr>
              <a:t>utilizza il sito internet per </a:t>
            </a:r>
            <a:r>
              <a:rPr lang="it-IT" sz="1300" dirty="0">
                <a:solidFill>
                  <a:srgbClr val="303030"/>
                </a:solidFill>
                <a:latin typeface="Arial" pitchFamily="34" charset="0"/>
                <a:cs typeface="Arial" pitchFamily="34" charset="0"/>
              </a:rPr>
              <a:t>la gestione di pratiche obbligatorie e servizi </a:t>
            </a:r>
            <a:r>
              <a:rPr lang="it-IT" sz="1300" dirty="0" smtClean="0">
                <a:solidFill>
                  <a:srgbClr val="303030"/>
                </a:solidFill>
                <a:latin typeface="Arial" pitchFamily="34" charset="0"/>
                <a:cs typeface="Arial" pitchFamily="34" charset="0"/>
              </a:rPr>
              <a:t>amministrativi;</a:t>
            </a:r>
          </a:p>
          <a:p>
            <a:pPr algn="just">
              <a:buFont typeface="Wingdings" pitchFamily="2" charset="2"/>
              <a:buChar char="Ø"/>
            </a:pPr>
            <a:r>
              <a:rPr lang="it-IT" sz="1300" dirty="0" smtClean="0">
                <a:solidFill>
                  <a:srgbClr val="303030"/>
                </a:solidFill>
                <a:latin typeface="Arial" pitchFamily="34" charset="0"/>
                <a:cs typeface="Arial" pitchFamily="34" charset="0"/>
              </a:rPr>
              <a:t>il </a:t>
            </a:r>
            <a:r>
              <a:rPr lang="it-IT" sz="1300" b="1" dirty="0" smtClean="0">
                <a:solidFill>
                  <a:srgbClr val="303030"/>
                </a:solidFill>
                <a:latin typeface="Arial" pitchFamily="34" charset="0"/>
                <a:cs typeface="Arial" pitchFamily="34" charset="0"/>
              </a:rPr>
              <a:t>39%</a:t>
            </a:r>
            <a:r>
              <a:rPr lang="it-IT" sz="1300" dirty="0" smtClean="0">
                <a:solidFill>
                  <a:srgbClr val="303030"/>
                </a:solidFill>
                <a:latin typeface="Arial" pitchFamily="34" charset="0"/>
                <a:cs typeface="Arial" pitchFamily="34" charset="0"/>
              </a:rPr>
              <a:t> (45% nel 2014) degli utenti utilizza il sito internet per reperire informazioni sulle imprese e sul mercato (banche dati camerali, statistiche, partecipazione a fiere, contributi, </a:t>
            </a:r>
            <a:r>
              <a:rPr lang="it-IT" sz="1300" dirty="0" err="1" smtClean="0">
                <a:solidFill>
                  <a:srgbClr val="303030"/>
                </a:solidFill>
                <a:latin typeface="Arial" pitchFamily="34" charset="0"/>
                <a:cs typeface="Arial" pitchFamily="34" charset="0"/>
              </a:rPr>
              <a:t>etc</a:t>
            </a:r>
            <a:r>
              <a:rPr lang="it-IT" sz="1300" dirty="0" smtClean="0">
                <a:solidFill>
                  <a:srgbClr val="303030"/>
                </a:solidFill>
                <a:latin typeface="Arial" pitchFamily="34" charset="0"/>
                <a:cs typeface="Arial" pitchFamily="34" charset="0"/>
              </a:rPr>
              <a:t>…);</a:t>
            </a:r>
          </a:p>
          <a:p>
            <a:pPr algn="just">
              <a:spcBef>
                <a:spcPts val="1200"/>
              </a:spcBef>
              <a:buFont typeface="Wingdings" pitchFamily="2" charset="2"/>
              <a:buChar char="Ø"/>
            </a:pPr>
            <a:r>
              <a:rPr lang="it-IT" sz="1300" dirty="0" smtClean="0">
                <a:solidFill>
                  <a:srgbClr val="303030"/>
                </a:solidFill>
                <a:latin typeface="Arial" pitchFamily="34" charset="0"/>
                <a:cs typeface="Arial" pitchFamily="34" charset="0"/>
              </a:rPr>
              <a:t>tutti </a:t>
            </a:r>
            <a:r>
              <a:rPr lang="it-IT" sz="1300" dirty="0">
                <a:solidFill>
                  <a:srgbClr val="303030"/>
                </a:solidFill>
                <a:latin typeface="Arial" pitchFamily="34" charset="0"/>
                <a:cs typeface="Arial" pitchFamily="34" charset="0"/>
              </a:rPr>
              <a:t>gli aspetti valutati hanno </a:t>
            </a:r>
            <a:r>
              <a:rPr lang="it-IT" sz="1300" dirty="0" smtClean="0">
                <a:solidFill>
                  <a:srgbClr val="303030"/>
                </a:solidFill>
                <a:latin typeface="Arial" pitchFamily="34" charset="0"/>
                <a:cs typeface="Arial" pitchFamily="34" charset="0"/>
              </a:rPr>
              <a:t>confermato il </a:t>
            </a:r>
            <a:r>
              <a:rPr lang="it-IT" sz="1300" dirty="0">
                <a:solidFill>
                  <a:srgbClr val="303030"/>
                </a:solidFill>
                <a:latin typeface="Arial" pitchFamily="34" charset="0"/>
                <a:cs typeface="Arial" pitchFamily="34" charset="0"/>
              </a:rPr>
              <a:t>giudizio prevalente </a:t>
            </a:r>
            <a:r>
              <a:rPr lang="it-IT" sz="1300" dirty="0" smtClean="0">
                <a:solidFill>
                  <a:srgbClr val="303030"/>
                </a:solidFill>
                <a:latin typeface="Arial" pitchFamily="34" charset="0"/>
                <a:cs typeface="Arial" pitchFamily="34" charset="0"/>
              </a:rPr>
              <a:t>positivo già espresso nel 2014;</a:t>
            </a:r>
            <a:endParaRPr lang="it-IT" sz="1300" dirty="0">
              <a:solidFill>
                <a:srgbClr val="303030"/>
              </a:solidFill>
              <a:latin typeface="Arial" pitchFamily="34" charset="0"/>
              <a:cs typeface="Arial" pitchFamily="34" charset="0"/>
            </a:endParaRPr>
          </a:p>
          <a:p>
            <a:pPr algn="just">
              <a:spcBef>
                <a:spcPts val="1200"/>
              </a:spcBef>
              <a:buFont typeface="Wingdings" pitchFamily="2" charset="2"/>
              <a:buChar char="Ø"/>
            </a:pPr>
            <a:r>
              <a:rPr lang="it-IT" sz="1300" dirty="0">
                <a:solidFill>
                  <a:schemeClr val="tx1"/>
                </a:solidFill>
                <a:latin typeface="Arial" pitchFamily="34" charset="0"/>
                <a:cs typeface="Arial" pitchFamily="34" charset="0"/>
              </a:rPr>
              <a:t>i punti di forza del sito istituzionale sono </a:t>
            </a:r>
            <a:r>
              <a:rPr lang="it-IT" sz="1300" dirty="0" smtClean="0">
                <a:solidFill>
                  <a:schemeClr val="tx1"/>
                </a:solidFill>
                <a:latin typeface="Arial" pitchFamily="34" charset="0"/>
                <a:cs typeface="Arial" pitchFamily="34" charset="0"/>
              </a:rPr>
              <a:t>costituiti</a:t>
            </a:r>
            <a:r>
              <a:rPr lang="it-IT" sz="1300" dirty="0">
                <a:solidFill>
                  <a:schemeClr val="tx1"/>
                </a:solidFill>
                <a:latin typeface="Arial" pitchFamily="34" charset="0"/>
                <a:cs typeface="Arial" pitchFamily="34" charset="0"/>
              </a:rPr>
              <a:t> dalla chiarezza del linguaggio utilizzato </a:t>
            </a:r>
            <a:r>
              <a:rPr lang="it-IT" sz="1300" dirty="0" smtClean="0">
                <a:solidFill>
                  <a:schemeClr val="tx1"/>
                </a:solidFill>
                <a:latin typeface="Arial" pitchFamily="34" charset="0"/>
                <a:cs typeface="Arial" pitchFamily="34" charset="0"/>
              </a:rPr>
              <a:t>e dall’utilità </a:t>
            </a:r>
            <a:r>
              <a:rPr lang="it-IT" sz="1300" dirty="0">
                <a:solidFill>
                  <a:schemeClr val="tx1"/>
                </a:solidFill>
                <a:latin typeface="Arial" pitchFamily="34" charset="0"/>
                <a:cs typeface="Arial" pitchFamily="34" charset="0"/>
              </a:rPr>
              <a:t>delle informazioni </a:t>
            </a:r>
            <a:r>
              <a:rPr lang="it-IT" sz="1300" dirty="0" smtClean="0">
                <a:solidFill>
                  <a:schemeClr val="tx1"/>
                </a:solidFill>
                <a:latin typeface="Arial" pitchFamily="34" charset="0"/>
                <a:cs typeface="Arial" pitchFamily="34" charset="0"/>
              </a:rPr>
              <a:t>fornite.</a:t>
            </a:r>
            <a:endParaRPr lang="it-IT" sz="1300" dirty="0">
              <a:solidFill>
                <a:schemeClr val="tx1"/>
              </a:solidFill>
              <a:latin typeface="Arial" pitchFamily="34" charset="0"/>
              <a:cs typeface="Arial" pitchFamily="34" charset="0"/>
            </a:endParaRPr>
          </a:p>
          <a:p>
            <a:pPr marL="0" indent="0" algn="just">
              <a:buNone/>
            </a:pPr>
            <a:endParaRPr lang="it-IT" sz="1900" dirty="0" smtClean="0">
              <a:solidFill>
                <a:srgbClr val="303030"/>
              </a:solidFill>
              <a:latin typeface="Arial" pitchFamily="34" charset="0"/>
              <a:cs typeface="Arial" pitchFamily="34" charset="0"/>
            </a:endParaRPr>
          </a:p>
          <a:p>
            <a:pPr marL="0" indent="0" algn="just">
              <a:buNone/>
            </a:pPr>
            <a:endParaRPr lang="it-IT" sz="1900" dirty="0" smtClean="0">
              <a:solidFill>
                <a:srgbClr val="303030"/>
              </a:solidFill>
              <a:latin typeface="Arial" pitchFamily="34" charset="0"/>
              <a:cs typeface="Arial" pitchFamily="34" charset="0"/>
            </a:endParaRPr>
          </a:p>
          <a:p>
            <a:endParaRPr lang="it-IT" dirty="0"/>
          </a:p>
        </p:txBody>
      </p:sp>
      <p:sp>
        <p:nvSpPr>
          <p:cNvPr id="3" name="Segnaposto numero diapositiva 2"/>
          <p:cNvSpPr>
            <a:spLocks noGrp="1"/>
          </p:cNvSpPr>
          <p:nvPr>
            <p:ph type="sldNum" sz="quarter" idx="15"/>
          </p:nvPr>
        </p:nvSpPr>
        <p:spPr/>
        <p:txBody>
          <a:bodyPr/>
          <a:lstStyle/>
          <a:p>
            <a:fld id="{122D5918-3488-4C42-AA98-52511C6EF229}" type="slidenum">
              <a:rPr lang="it-IT" smtClean="0"/>
              <a:pPr/>
              <a:t>24</a:t>
            </a:fld>
            <a:endParaRPr lang="it-IT"/>
          </a:p>
        </p:txBody>
      </p:sp>
      <p:sp>
        <p:nvSpPr>
          <p:cNvPr id="5" name="CasellaDiTesto 4"/>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cxnSp>
        <p:nvCxnSpPr>
          <p:cNvPr id="7" name="Connettore 1 6"/>
          <p:cNvCxnSpPr/>
          <p:nvPr/>
        </p:nvCxnSpPr>
        <p:spPr>
          <a:xfrm>
            <a:off x="1667585" y="685799"/>
            <a:ext cx="6936863"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8877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cxnSp>
        <p:nvCxnSpPr>
          <p:cNvPr id="7" name="Connettore 1 6"/>
          <p:cNvCxnSpPr/>
          <p:nvPr/>
        </p:nvCxnSpPr>
        <p:spPr>
          <a:xfrm>
            <a:off x="799371" y="685799"/>
            <a:ext cx="7626350"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25</a:t>
            </a:fld>
            <a:endParaRPr lang="it-IT"/>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71" y="836712"/>
            <a:ext cx="7626350"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722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571" y="1818159"/>
            <a:ext cx="2887017" cy="273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00998" y="4888306"/>
            <a:ext cx="2630841"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156176" y="4725144"/>
            <a:ext cx="266429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sp>
        <p:nvSpPr>
          <p:cNvPr id="20" name="CasellaDiTesto 19"/>
          <p:cNvSpPr txBox="1"/>
          <p:nvPr/>
        </p:nvSpPr>
        <p:spPr>
          <a:xfrm>
            <a:off x="3307998" y="4874550"/>
            <a:ext cx="2632154"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i="1" dirty="0"/>
          </a:p>
        </p:txBody>
      </p:sp>
      <p:pic>
        <p:nvPicPr>
          <p:cNvPr id="21" name="Immagin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cxnSp>
        <p:nvCxnSpPr>
          <p:cNvPr id="13" name="Connettore 1 12"/>
          <p:cNvCxnSpPr/>
          <p:nvPr/>
        </p:nvCxnSpPr>
        <p:spPr>
          <a:xfrm>
            <a:off x="107504" y="685799"/>
            <a:ext cx="8568952"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26</a:t>
            </a:fld>
            <a:endParaRPr lang="it-IT"/>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087" y="4261614"/>
            <a:ext cx="1066938" cy="2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79" y="1818158"/>
            <a:ext cx="2853370" cy="276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113" y="1818158"/>
            <a:ext cx="2841739" cy="273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568" y="4303314"/>
            <a:ext cx="10668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649" y="4252738"/>
            <a:ext cx="10668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935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743108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9"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cxnSp>
        <p:nvCxnSpPr>
          <p:cNvPr id="8" name="Connettore 1 7"/>
          <p:cNvCxnSpPr/>
          <p:nvPr/>
        </p:nvCxnSpPr>
        <p:spPr>
          <a:xfrm>
            <a:off x="1115616" y="692696"/>
            <a:ext cx="7536052"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27</a:t>
            </a:fld>
            <a:endParaRPr 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426" y="4869160"/>
            <a:ext cx="1390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2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0" y="1819441"/>
            <a:ext cx="2763097" cy="265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51504" y="4912160"/>
            <a:ext cx="2624430" cy="923330"/>
          </a:xfrm>
          <a:prstGeom prst="rect">
            <a:avLst/>
          </a:prstGeom>
          <a:solidFill>
            <a:schemeClr val="lt1"/>
          </a:solidFill>
        </p:spPr>
        <p:txBody>
          <a:bodyPr wrap="square" rtlCol="0">
            <a:spAutoFit/>
          </a:bodyPr>
          <a:lstStyle/>
          <a:p>
            <a:pPr algn="ctr"/>
            <a:endParaRPr lang="it-IT" b="1" dirty="0" smtClean="0">
              <a:solidFill>
                <a:srgbClr val="00B050"/>
              </a:solidFill>
            </a:endParaRPr>
          </a:p>
          <a:p>
            <a:pPr algn="ctr"/>
            <a:r>
              <a:rPr lang="it-IT" b="1" dirty="0" smtClean="0">
                <a:solidFill>
                  <a:srgbClr val="00B050"/>
                </a:solidFill>
              </a:rPr>
              <a:t>Giudizio prevalente</a:t>
            </a:r>
          </a:p>
          <a:p>
            <a:endParaRPr lang="it-IT" dirty="0"/>
          </a:p>
        </p:txBody>
      </p:sp>
      <p:pic>
        <p:nvPicPr>
          <p:cNvPr id="6" name="Immagin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076" y="5637887"/>
            <a:ext cx="680484" cy="680484"/>
          </a:xfrm>
          <a:prstGeom prst="rect">
            <a:avLst/>
          </a:prstGeom>
          <a:noFill/>
        </p:spPr>
      </p:pic>
      <p:pic>
        <p:nvPicPr>
          <p:cNvPr id="8" name="Immagin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989" y="5637887"/>
            <a:ext cx="680484" cy="680484"/>
          </a:xfrm>
          <a:prstGeom prst="rect">
            <a:avLst/>
          </a:prstGeom>
          <a:noFill/>
        </p:spPr>
      </p:pic>
      <p:sp>
        <p:nvSpPr>
          <p:cNvPr id="10" name="CasellaDiTesto 9"/>
          <p:cNvSpPr txBox="1"/>
          <p:nvPr/>
        </p:nvSpPr>
        <p:spPr>
          <a:xfrm>
            <a:off x="5973640" y="5195067"/>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sp>
        <p:nvSpPr>
          <p:cNvPr id="20" name="CasellaDiTesto 19"/>
          <p:cNvSpPr txBox="1"/>
          <p:nvPr/>
        </p:nvSpPr>
        <p:spPr>
          <a:xfrm>
            <a:off x="3147230" y="4924657"/>
            <a:ext cx="2560146" cy="923330"/>
          </a:xfrm>
          <a:prstGeom prst="rect">
            <a:avLst/>
          </a:prstGeom>
          <a:noFill/>
        </p:spPr>
        <p:txBody>
          <a:bodyPr wrap="square" rtlCol="0">
            <a:spAutoFit/>
          </a:bodyPr>
          <a:lstStyle/>
          <a:p>
            <a:pPr algn="ctr"/>
            <a:endParaRPr lang="it-IT" b="1" dirty="0" smtClean="0">
              <a:solidFill>
                <a:srgbClr val="00B050"/>
              </a:solidFill>
            </a:endParaRPr>
          </a:p>
          <a:p>
            <a:pPr algn="ctr"/>
            <a:r>
              <a:rPr lang="it-IT" b="1" dirty="0" smtClean="0">
                <a:solidFill>
                  <a:srgbClr val="00B050"/>
                </a:solidFill>
              </a:rPr>
              <a:t>Giudizio prevalente</a:t>
            </a:r>
          </a:p>
          <a:p>
            <a:endParaRPr lang="it-IT" dirty="0"/>
          </a:p>
        </p:txBody>
      </p:sp>
      <p:pic>
        <p:nvPicPr>
          <p:cNvPr id="21" name="Immagine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0363" y="5641324"/>
            <a:ext cx="680484" cy="680484"/>
          </a:xfrm>
          <a:prstGeom prst="rect">
            <a:avLst/>
          </a:prstGeom>
          <a:noFill/>
        </p:spPr>
      </p:pic>
      <p:cxnSp>
        <p:nvCxnSpPr>
          <p:cNvPr id="13" name="Connettore 1 12"/>
          <p:cNvCxnSpPr/>
          <p:nvPr/>
        </p:nvCxnSpPr>
        <p:spPr>
          <a:xfrm>
            <a:off x="251520" y="685799"/>
            <a:ext cx="8424936"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28</a:t>
            </a:fld>
            <a:endParaRPr lang="it-IT"/>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7" y="4234777"/>
            <a:ext cx="914088"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020" y="1857541"/>
            <a:ext cx="2973203" cy="264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339" y="1838657"/>
            <a:ext cx="2779581" cy="264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7120" y="4258132"/>
            <a:ext cx="9144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501" y="4238853"/>
            <a:ext cx="9144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70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73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660"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1563" y="5624576"/>
            <a:ext cx="680484" cy="680484"/>
          </a:xfrm>
          <a:prstGeom prst="rect">
            <a:avLst/>
          </a:prstGeom>
          <a:noFill/>
        </p:spPr>
      </p:pic>
      <p:sp>
        <p:nvSpPr>
          <p:cNvPr id="10" name="CasellaDiTesto 9"/>
          <p:cNvSpPr txBox="1"/>
          <p:nvPr/>
        </p:nvSpPr>
        <p:spPr>
          <a:xfrm>
            <a:off x="476617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cxnSp>
        <p:nvCxnSpPr>
          <p:cNvPr id="12" name="Connettore 1 11"/>
          <p:cNvCxnSpPr/>
          <p:nvPr/>
        </p:nvCxnSpPr>
        <p:spPr>
          <a:xfrm>
            <a:off x="153374" y="685799"/>
            <a:ext cx="8486171"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29</a:t>
            </a:fld>
            <a:endParaRPr lang="it-I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74" y="1498599"/>
            <a:ext cx="4278605" cy="337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123" y="1499286"/>
            <a:ext cx="4248341" cy="335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09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971600" y="712917"/>
            <a:ext cx="6758136" cy="5450009"/>
          </a:xfrm>
          <a:solidFill>
            <a:schemeClr val="bg1"/>
          </a:solidFill>
        </p:spPr>
        <p:txBody>
          <a:bodyPr>
            <a:normAutofit fontScale="92500" lnSpcReduction="10000"/>
          </a:bodyPr>
          <a:lstStyle/>
          <a:p>
            <a:pPr marL="0" lvl="0" indent="0" algn="just" fontAlgn="base">
              <a:spcBef>
                <a:spcPct val="15000"/>
              </a:spcBef>
              <a:spcAft>
                <a:spcPct val="0"/>
              </a:spcAft>
              <a:buClrTx/>
              <a:buNone/>
            </a:pPr>
            <a:r>
              <a:rPr lang="it-IT" sz="1900" b="1" dirty="0">
                <a:solidFill>
                  <a:srgbClr val="990033"/>
                </a:solidFill>
                <a:latin typeface="Arial" pitchFamily="34" charset="0"/>
                <a:ea typeface="ＭＳ Ｐゴシック" pitchFamily="34" charset="-128"/>
                <a:cs typeface="Arial" pitchFamily="34" charset="0"/>
              </a:rPr>
              <a:t>Presentazione  indagine di CSE</a:t>
            </a:r>
          </a:p>
          <a:p>
            <a:pPr marL="0" lvl="0" indent="0" algn="just" fontAlgn="base">
              <a:spcBef>
                <a:spcPct val="15000"/>
              </a:spcBef>
              <a:spcAft>
                <a:spcPct val="0"/>
              </a:spcAft>
              <a:buClrTx/>
              <a:buNone/>
            </a:pPr>
            <a:endParaRPr lang="it-IT" sz="1300" dirty="0">
              <a:solidFill>
                <a:prstClr val="black"/>
              </a:solidFill>
              <a:latin typeface="Antique Olive" pitchFamily="34" charset="0"/>
              <a:ea typeface="ＭＳ Ｐゴシック" pitchFamily="34" charset="-128"/>
              <a:cs typeface="Arial" charset="0"/>
            </a:endParaRP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L’indagine di </a:t>
            </a:r>
            <a:r>
              <a:rPr lang="it-IT" sz="1300" dirty="0" err="1">
                <a:solidFill>
                  <a:prstClr val="black"/>
                </a:solidFill>
                <a:latin typeface="Arial" pitchFamily="34" charset="0"/>
                <a:ea typeface="ＭＳ Ｐゴシック" pitchFamily="34" charset="-128"/>
                <a:cs typeface="Arial" pitchFamily="34" charset="0"/>
              </a:rPr>
              <a:t>Customer</a:t>
            </a:r>
            <a:r>
              <a:rPr lang="it-IT" sz="1300" dirty="0">
                <a:solidFill>
                  <a:prstClr val="black"/>
                </a:solidFill>
                <a:latin typeface="Arial" pitchFamily="34" charset="0"/>
                <a:ea typeface="ＭＳ Ｐゴシック" pitchFamily="34" charset="-128"/>
                <a:cs typeface="Arial" pitchFamily="34" charset="0"/>
              </a:rPr>
              <a:t> </a:t>
            </a:r>
            <a:r>
              <a:rPr lang="it-IT" sz="1300" dirty="0" err="1">
                <a:solidFill>
                  <a:prstClr val="black"/>
                </a:solidFill>
                <a:latin typeface="Arial" pitchFamily="34" charset="0"/>
                <a:ea typeface="ＭＳ Ｐゴシック" pitchFamily="34" charset="-128"/>
                <a:cs typeface="Arial" pitchFamily="34" charset="0"/>
              </a:rPr>
              <a:t>Satisfaction</a:t>
            </a:r>
            <a:r>
              <a:rPr lang="it-IT" sz="1300" dirty="0">
                <a:solidFill>
                  <a:prstClr val="black"/>
                </a:solidFill>
                <a:latin typeface="Arial" pitchFamily="34" charset="0"/>
                <a:ea typeface="ＭＳ Ｐゴシック" pitchFamily="34" charset="-128"/>
                <a:cs typeface="Arial" pitchFamily="34" charset="0"/>
              </a:rPr>
              <a:t> Esterna </a:t>
            </a:r>
            <a:r>
              <a:rPr lang="it-IT" sz="1300" dirty="0" smtClean="0">
                <a:solidFill>
                  <a:prstClr val="black"/>
                </a:solidFill>
                <a:latin typeface="Arial" pitchFamily="34" charset="0"/>
                <a:ea typeface="ＭＳ Ｐゴシック" pitchFamily="34" charset="-128"/>
                <a:cs typeface="Arial" pitchFamily="34" charset="0"/>
              </a:rPr>
              <a:t>2015 </a:t>
            </a:r>
            <a:r>
              <a:rPr lang="it-IT" sz="1300" dirty="0">
                <a:solidFill>
                  <a:prstClr val="black"/>
                </a:solidFill>
                <a:latin typeface="Arial" pitchFamily="34" charset="0"/>
                <a:ea typeface="ＭＳ Ｐゴシック" pitchFamily="34" charset="-128"/>
                <a:cs typeface="Arial" pitchFamily="34" charset="0"/>
              </a:rPr>
              <a:t>è stata svolta dallo Staff Qualità </a:t>
            </a:r>
            <a:r>
              <a:rPr lang="it-IT" sz="1300" dirty="0" smtClean="0">
                <a:solidFill>
                  <a:prstClr val="black"/>
                </a:solidFill>
                <a:latin typeface="Arial" pitchFamily="34" charset="0"/>
                <a:ea typeface="ＭＳ Ｐゴシック" pitchFamily="34" charset="-128"/>
                <a:cs typeface="Arial" pitchFamily="34" charset="0"/>
              </a:rPr>
              <a:t> e dal Servizio Studi e Ricerca della </a:t>
            </a:r>
            <a:r>
              <a:rPr lang="it-IT" sz="1300" dirty="0">
                <a:solidFill>
                  <a:prstClr val="black"/>
                </a:solidFill>
                <a:latin typeface="Arial" pitchFamily="34" charset="0"/>
                <a:ea typeface="ＭＳ Ｐゴシック" pitchFamily="34" charset="-128"/>
                <a:cs typeface="Arial" pitchFamily="34" charset="0"/>
              </a:rPr>
              <a:t>Camera di Commercio di Verona, sulla base delle Linee Guida per la gestione della </a:t>
            </a:r>
            <a:r>
              <a:rPr lang="it-IT" sz="1300" dirty="0" err="1">
                <a:solidFill>
                  <a:prstClr val="black"/>
                </a:solidFill>
                <a:latin typeface="Arial" pitchFamily="34" charset="0"/>
                <a:ea typeface="ＭＳ Ｐゴシック" pitchFamily="34" charset="-128"/>
                <a:cs typeface="Arial" pitchFamily="34" charset="0"/>
              </a:rPr>
              <a:t>Customer</a:t>
            </a:r>
            <a:r>
              <a:rPr lang="it-IT" sz="1300" dirty="0">
                <a:solidFill>
                  <a:prstClr val="black"/>
                </a:solidFill>
                <a:latin typeface="Arial" pitchFamily="34" charset="0"/>
                <a:ea typeface="ＭＳ Ｐゴシック" pitchFamily="34" charset="-128"/>
                <a:cs typeface="Arial" pitchFamily="34" charset="0"/>
              </a:rPr>
              <a:t> </a:t>
            </a:r>
            <a:r>
              <a:rPr lang="it-IT" sz="1300" dirty="0" err="1">
                <a:solidFill>
                  <a:prstClr val="black"/>
                </a:solidFill>
                <a:latin typeface="Arial" pitchFamily="34" charset="0"/>
                <a:ea typeface="ＭＳ Ｐゴシック" pitchFamily="34" charset="-128"/>
                <a:cs typeface="Arial" pitchFamily="34" charset="0"/>
              </a:rPr>
              <a:t>Satisfaction</a:t>
            </a:r>
            <a:r>
              <a:rPr lang="it-IT" sz="1300" dirty="0">
                <a:solidFill>
                  <a:prstClr val="black"/>
                </a:solidFill>
                <a:latin typeface="Arial" pitchFamily="34" charset="0"/>
                <a:ea typeface="ＭＳ Ｐゴシック" pitchFamily="34" charset="-128"/>
                <a:cs typeface="Arial" pitchFamily="34" charset="0"/>
              </a:rPr>
              <a:t> nelle Camere di Commercio, predisposto da </a:t>
            </a:r>
            <a:r>
              <a:rPr lang="it-IT" sz="1300" dirty="0" err="1">
                <a:solidFill>
                  <a:prstClr val="black"/>
                </a:solidFill>
                <a:latin typeface="Arial" pitchFamily="34" charset="0"/>
                <a:ea typeface="ＭＳ Ｐゴシック" pitchFamily="34" charset="-128"/>
                <a:cs typeface="Arial" pitchFamily="34" charset="0"/>
              </a:rPr>
              <a:t>Unioncamere</a:t>
            </a:r>
            <a:r>
              <a:rPr lang="it-IT" sz="1300" dirty="0">
                <a:solidFill>
                  <a:prstClr val="black"/>
                </a:solidFill>
                <a:latin typeface="Arial" pitchFamily="34" charset="0"/>
                <a:ea typeface="ＭＳ Ｐゴシック" pitchFamily="34" charset="-128"/>
                <a:cs typeface="Arial" pitchFamily="34" charset="0"/>
              </a:rPr>
              <a:t>, con il supporto scientifico e metodologico di </a:t>
            </a:r>
            <a:r>
              <a:rPr lang="it-IT" sz="1300" dirty="0" err="1">
                <a:solidFill>
                  <a:prstClr val="black"/>
                </a:solidFill>
                <a:latin typeface="Arial" pitchFamily="34" charset="0"/>
                <a:ea typeface="ＭＳ Ｐゴシック" pitchFamily="34" charset="-128"/>
                <a:cs typeface="Arial" pitchFamily="34" charset="0"/>
              </a:rPr>
              <a:t>Retecamere</a:t>
            </a:r>
            <a:r>
              <a:rPr lang="it-IT" sz="1300" dirty="0">
                <a:solidFill>
                  <a:prstClr val="black"/>
                </a:solidFill>
                <a:latin typeface="Arial" pitchFamily="34" charset="0"/>
                <a:ea typeface="ＭＳ Ｐゴシック" pitchFamily="34" charset="-128"/>
                <a:cs typeface="Arial" pitchFamily="34" charset="0"/>
              </a:rPr>
              <a:t> e Gruppo CLAS.</a:t>
            </a: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Gli elementi oggetto di indagine p</a:t>
            </a:r>
            <a:r>
              <a:rPr lang="it-IT" altLang="ja-JP" sz="1300" dirty="0">
                <a:solidFill>
                  <a:prstClr val="black"/>
                </a:solidFill>
                <a:latin typeface="Arial" pitchFamily="34" charset="0"/>
                <a:ea typeface="ＭＳ Ｐゴシック" pitchFamily="34" charset="-128"/>
                <a:cs typeface="Arial" pitchFamily="34" charset="0"/>
              </a:rPr>
              <a:t>resso imprese, professionisti e associazioni di categoria sono stati i seguenti: </a:t>
            </a:r>
          </a:p>
          <a:p>
            <a:pPr marL="0" lvl="0" indent="0" algn="just" fontAlgn="base">
              <a:spcBef>
                <a:spcPct val="15000"/>
              </a:spcBef>
              <a:spcAft>
                <a:spcPct val="0"/>
              </a:spcAft>
              <a:buClrTx/>
              <a:buNone/>
            </a:pPr>
            <a:endParaRPr lang="it-IT" altLang="ja-JP" sz="1300" dirty="0">
              <a:solidFill>
                <a:prstClr val="black"/>
              </a:solidFill>
              <a:latin typeface="Arial" pitchFamily="34" charset="0"/>
              <a:ea typeface="ＭＳ Ｐゴシック" pitchFamily="34" charset="-128"/>
              <a:cs typeface="Arial" pitchFamily="34" charset="0"/>
            </a:endParaRP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a:t>
            </a:r>
            <a:r>
              <a:rPr lang="it-IT" altLang="ja-JP" sz="1300" dirty="0">
                <a:solidFill>
                  <a:prstClr val="black"/>
                </a:solidFill>
                <a:latin typeface="Arial" pitchFamily="34" charset="0"/>
                <a:ea typeface="ＭＳ Ｐゴシック" pitchFamily="34" charset="-128"/>
                <a:cs typeface="Arial" pitchFamily="34" charset="0"/>
              </a:rPr>
              <a:t>immagine percepita della Camera di Commercio; </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il grado di soddisfazione in merito ai servizi erogati; </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l’efficacia degli strumenti di comunicazione;</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le modalità generali di funzionamento e le tematiche da implementare</a:t>
            </a:r>
            <a:endParaRPr lang="it-IT" altLang="ja-JP"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lnSpc>
                <a:spcPct val="40000"/>
              </a:lnSpc>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0" lvl="0" indent="0" algn="just" fontAlgn="base">
              <a:spcBef>
                <a:spcPct val="15000"/>
              </a:spcBef>
              <a:spcAft>
                <a:spcPct val="0"/>
              </a:spcAft>
              <a:buClrTx/>
              <a:buNone/>
            </a:pPr>
            <a:r>
              <a:rPr lang="it-IT" sz="1300" dirty="0">
                <a:solidFill>
                  <a:prstClr val="black"/>
                </a:solidFill>
                <a:latin typeface="Arial" pitchFamily="34" charset="0"/>
                <a:ea typeface="ＭＳ Ｐゴシック" pitchFamily="34" charset="-128"/>
                <a:cs typeface="Arial" pitchFamily="34" charset="0"/>
              </a:rPr>
              <a:t>L’analisi dei risultati, oltre ad offrire una panoramica sul punto di vista degli utenti camerali, servirà per:</a:t>
            </a:r>
          </a:p>
          <a:p>
            <a:pPr marL="0" lvl="0" indent="0" algn="just" fontAlgn="base">
              <a:spcBef>
                <a:spcPct val="15000"/>
              </a:spcBef>
              <a:spcAft>
                <a:spcPct val="0"/>
              </a:spcAft>
              <a:buClrTx/>
              <a:buNone/>
            </a:pPr>
            <a:endParaRPr lang="it-IT" sz="1300" dirty="0">
              <a:solidFill>
                <a:prstClr val="black"/>
              </a:solidFill>
              <a:latin typeface="Arial" pitchFamily="34" charset="0"/>
              <a:ea typeface="ＭＳ Ｐゴシック" pitchFamily="34" charset="-128"/>
              <a:cs typeface="Arial" pitchFamily="34" charset="0"/>
            </a:endParaRP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verificare il livello di efficienza ed efficacia percepito dagli utenti per ogni singola funzione svolta dalla Camera di Commercio, in un’ottica di miglioramento futuro;</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raccogliere informazioni utili alla pianificazione e programmazione;</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fare azioni di comunicazione e rendicontazione interna ed esterna;</a:t>
            </a:r>
          </a:p>
          <a:p>
            <a:pPr marL="363538" lvl="1" indent="-184150" algn="just" fontAlgn="base">
              <a:spcBef>
                <a:spcPct val="15000"/>
              </a:spcBef>
              <a:spcAft>
                <a:spcPct val="0"/>
              </a:spcAft>
              <a:buClr>
                <a:srgbClr val="A50021"/>
              </a:buClr>
              <a:buFont typeface="Wingdings" pitchFamily="2" charset="2"/>
              <a:buChar char="Ø"/>
            </a:pPr>
            <a:r>
              <a:rPr lang="it-IT" sz="1300" dirty="0">
                <a:solidFill>
                  <a:prstClr val="black"/>
                </a:solidFill>
                <a:latin typeface="Arial" pitchFamily="34" charset="0"/>
                <a:ea typeface="ＭＳ Ｐゴシック" pitchFamily="34" charset="-128"/>
                <a:cs typeface="Arial" pitchFamily="34" charset="0"/>
              </a:rPr>
              <a:t>rispondere alle esigenze di misurazione, analisi e miglioramento indicate dal sistema per la gestione della qualità (ISO 9001:2008).</a:t>
            </a:r>
          </a:p>
          <a:p>
            <a:pPr marL="363538" lvl="1" indent="-184150" algn="just" fontAlgn="base">
              <a:spcBef>
                <a:spcPct val="15000"/>
              </a:spcBef>
              <a:spcAft>
                <a:spcPct val="0"/>
              </a:spcAft>
              <a:buClr>
                <a:srgbClr val="A50021"/>
              </a:buClr>
              <a:buFont typeface="Wingdings" pitchFamily="2" charset="2"/>
              <a:buChar char="Ø"/>
            </a:pPr>
            <a:endParaRPr lang="it-IT" sz="1300" dirty="0">
              <a:solidFill>
                <a:prstClr val="black"/>
              </a:solidFill>
              <a:latin typeface="Arial" pitchFamily="34" charset="0"/>
              <a:ea typeface="ＭＳ Ｐゴシック" pitchFamily="34" charset="-128"/>
              <a:cs typeface="Arial" pitchFamily="34" charset="0"/>
            </a:endParaRPr>
          </a:p>
          <a:p>
            <a:pPr marL="0" lvl="0" indent="0" algn="just" eaLnBrk="0" fontAlgn="base" hangingPunct="0">
              <a:spcAft>
                <a:spcPct val="0"/>
              </a:spcAft>
              <a:buClrTx/>
              <a:buNone/>
            </a:pPr>
            <a:r>
              <a:rPr lang="it-IT" sz="1300" dirty="0">
                <a:solidFill>
                  <a:prstClr val="black"/>
                </a:solidFill>
                <a:latin typeface="Arial" pitchFamily="34" charset="0"/>
                <a:ea typeface="ＭＳ Ｐゴシック" pitchFamily="34" charset="-128"/>
                <a:cs typeface="Arial" pitchFamily="34" charset="0"/>
              </a:rPr>
              <a:t>Le interviste sono state condotte con metodologia CAWI, mediante invio a indirizzi di posta elettronica tradizionale, di un questionario compilabile su pdf.</a:t>
            </a:r>
          </a:p>
          <a:p>
            <a:pPr marL="0" lvl="0" indent="0" algn="just" eaLnBrk="0" fontAlgn="base" hangingPunct="0">
              <a:spcAft>
                <a:spcPct val="0"/>
              </a:spcAft>
              <a:buClrTx/>
              <a:buNone/>
            </a:pPr>
            <a:r>
              <a:rPr lang="it-IT" sz="1300" dirty="0">
                <a:solidFill>
                  <a:prstClr val="black"/>
                </a:solidFill>
                <a:latin typeface="Arial" pitchFamily="34" charset="0"/>
                <a:ea typeface="ＭＳ Ｐゴシック" pitchFamily="34" charset="-128"/>
                <a:cs typeface="Arial" pitchFamily="34" charset="0"/>
              </a:rPr>
              <a:t>I dati qui illustrati si riferiscono ad un campione di utenti</a:t>
            </a:r>
            <a:r>
              <a:rPr lang="it-IT" altLang="ja-JP" sz="1300" dirty="0">
                <a:solidFill>
                  <a:prstClr val="black"/>
                </a:solidFill>
                <a:latin typeface="Arial" pitchFamily="34" charset="0"/>
                <a:ea typeface="ＭＳ Ｐゴシック" pitchFamily="34" charset="-128"/>
                <a:cs typeface="Arial" pitchFamily="34" charset="0"/>
              </a:rPr>
              <a:t> della provincia di Verona, come descritto nella nota metodologica.</a:t>
            </a:r>
            <a:endParaRPr lang="it-IT" sz="1300" dirty="0">
              <a:solidFill>
                <a:prstClr val="black"/>
              </a:solidFill>
              <a:latin typeface="Arial" pitchFamily="34" charset="0"/>
              <a:ea typeface="ＭＳ Ｐゴシック" pitchFamily="34" charset="-128"/>
              <a:cs typeface="Arial" pitchFamily="34" charset="0"/>
            </a:endParaRPr>
          </a:p>
        </p:txBody>
      </p:sp>
      <p:sp>
        <p:nvSpPr>
          <p:cNvPr id="2" name="Segnaposto numero diapositiva 1"/>
          <p:cNvSpPr>
            <a:spLocks noGrp="1"/>
          </p:cNvSpPr>
          <p:nvPr>
            <p:ph type="sldNum" sz="quarter" idx="15"/>
          </p:nvPr>
        </p:nvSpPr>
        <p:spPr/>
        <p:txBody>
          <a:bodyPr/>
          <a:lstStyle/>
          <a:p>
            <a:fld id="{122D5918-3488-4C42-AA98-52511C6EF229}" type="slidenum">
              <a:rPr lang="it-IT" smtClean="0"/>
              <a:pPr/>
              <a:t>3</a:t>
            </a:fld>
            <a:endParaRPr lang="it-IT" dirty="0"/>
          </a:p>
        </p:txBody>
      </p:sp>
      <p:sp>
        <p:nvSpPr>
          <p:cNvPr id="5" name="Segnaposto piè di pagina 4"/>
          <p:cNvSpPr>
            <a:spLocks noGrp="1"/>
          </p:cNvSpPr>
          <p:nvPr>
            <p:ph type="ftr" sz="quarter" idx="16"/>
          </p:nvPr>
        </p:nvSpPr>
        <p:spPr>
          <a:xfrm>
            <a:off x="1547664" y="352402"/>
            <a:ext cx="6878057" cy="333397"/>
          </a:xfrm>
          <a:prstGeom prst="rect">
            <a:avLst/>
          </a:prstGeom>
        </p:spPr>
        <p:txBody>
          <a:bodyPr/>
          <a:lstStyle/>
          <a:p>
            <a:pPr algn="r"/>
            <a:r>
              <a:rPr lang="it-IT" sz="1200" b="1" dirty="0" smtClean="0">
                <a:solidFill>
                  <a:srgbClr val="990033"/>
                </a:solidFill>
              </a:rPr>
              <a:t>Presentazione indagine di CSE</a:t>
            </a:r>
            <a:endParaRPr lang="it-IT" sz="1200" b="1" dirty="0">
              <a:solidFill>
                <a:srgbClr val="990033"/>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cxnSp>
        <p:nvCxnSpPr>
          <p:cNvPr id="6" name="Connettore 1 5"/>
          <p:cNvCxnSpPr/>
          <p:nvPr/>
        </p:nvCxnSpPr>
        <p:spPr>
          <a:xfrm>
            <a:off x="971600" y="685799"/>
            <a:ext cx="7454121"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19765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66" y="1823690"/>
            <a:ext cx="2919985" cy="277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73288" y="5255526"/>
            <a:ext cx="2623350"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20" y="5637887"/>
            <a:ext cx="680484" cy="680484"/>
          </a:xfrm>
          <a:prstGeom prst="rect">
            <a:avLst/>
          </a:prstGeom>
          <a:noFill/>
        </p:spPr>
      </p:pic>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509" y="5637887"/>
            <a:ext cx="680484" cy="680484"/>
          </a:xfrm>
          <a:prstGeom prst="rect">
            <a:avLst/>
          </a:prstGeom>
          <a:noFill/>
        </p:spPr>
      </p:pic>
      <p:sp>
        <p:nvSpPr>
          <p:cNvPr id="10" name="CasellaDiTesto 9"/>
          <p:cNvSpPr txBox="1"/>
          <p:nvPr/>
        </p:nvSpPr>
        <p:spPr>
          <a:xfrm>
            <a:off x="5879682" y="5225210"/>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sp>
        <p:nvSpPr>
          <p:cNvPr id="20" name="CasellaDiTesto 19"/>
          <p:cNvSpPr txBox="1"/>
          <p:nvPr/>
        </p:nvSpPr>
        <p:spPr>
          <a:xfrm>
            <a:off x="3223144" y="5225209"/>
            <a:ext cx="2640077"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747" y="5641324"/>
            <a:ext cx="680484" cy="680484"/>
          </a:xfrm>
          <a:prstGeom prst="rect">
            <a:avLst/>
          </a:prstGeom>
          <a:noFill/>
        </p:spPr>
      </p:pic>
      <p:cxnSp>
        <p:nvCxnSpPr>
          <p:cNvPr id="15" name="Connettore 1 14"/>
          <p:cNvCxnSpPr/>
          <p:nvPr/>
        </p:nvCxnSpPr>
        <p:spPr>
          <a:xfrm>
            <a:off x="107504" y="685799"/>
            <a:ext cx="8640960"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30</a:t>
            </a:fld>
            <a:endParaRPr lang="it-IT"/>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1346" y="4322962"/>
            <a:ext cx="914088"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782" y="1800078"/>
            <a:ext cx="2822439" cy="27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8397" y="4305899"/>
            <a:ext cx="914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776" y="1800078"/>
            <a:ext cx="2836024" cy="277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4305899"/>
            <a:ext cx="9144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2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68530"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484"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9" y="5624576"/>
            <a:ext cx="680484" cy="680484"/>
          </a:xfrm>
          <a:prstGeom prst="rect">
            <a:avLst/>
          </a:prstGeom>
          <a:noFill/>
        </p:spPr>
      </p:pic>
      <p:sp>
        <p:nvSpPr>
          <p:cNvPr id="10" name="CasellaDiTesto 9"/>
          <p:cNvSpPr txBox="1"/>
          <p:nvPr/>
        </p:nvSpPr>
        <p:spPr>
          <a:xfrm>
            <a:off x="4967137" y="5170909"/>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Efficacia degli strumenti di comunicazione</a:t>
            </a:r>
            <a:endParaRPr lang="it-IT" sz="1200" b="1" dirty="0">
              <a:solidFill>
                <a:srgbClr val="C00000"/>
              </a:solidFill>
            </a:endParaRPr>
          </a:p>
        </p:txBody>
      </p:sp>
      <p:cxnSp>
        <p:nvCxnSpPr>
          <p:cNvPr id="12" name="Connettore 1 11"/>
          <p:cNvCxnSpPr/>
          <p:nvPr/>
        </p:nvCxnSpPr>
        <p:spPr>
          <a:xfrm>
            <a:off x="140992" y="692696"/>
            <a:ext cx="8567281"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31</a:t>
            </a:fld>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92" y="1469852"/>
            <a:ext cx="4255930" cy="341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425" y="1462597"/>
            <a:ext cx="4256848" cy="34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65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5"/>
          </p:nvPr>
        </p:nvSpPr>
        <p:spPr/>
        <p:txBody>
          <a:bodyPr/>
          <a:lstStyle/>
          <a:p>
            <a:fld id="{122D5918-3488-4C42-AA98-52511C6EF229}" type="slidenum">
              <a:rPr lang="it-IT" smtClean="0"/>
              <a:pPr/>
              <a:t>32</a:t>
            </a:fld>
            <a:endParaRPr lang="it-IT"/>
          </a:p>
        </p:txBody>
      </p:sp>
      <p:sp>
        <p:nvSpPr>
          <p:cNvPr id="5" name="Rettangolo 4"/>
          <p:cNvSpPr/>
          <p:nvPr/>
        </p:nvSpPr>
        <p:spPr>
          <a:xfrm>
            <a:off x="849685" y="698426"/>
            <a:ext cx="7291457" cy="5401479"/>
          </a:xfrm>
          <a:prstGeom prst="rect">
            <a:avLst/>
          </a:prstGeom>
          <a:solidFill>
            <a:schemeClr val="bg1"/>
          </a:solidFill>
        </p:spPr>
        <p:txBody>
          <a:bodyPr wrap="square">
            <a:spAutoFit/>
          </a:bodyPr>
          <a:lstStyle/>
          <a:p>
            <a:pPr algn="just" defTabSz="457200">
              <a:spcBef>
                <a:spcPts val="1000"/>
              </a:spcBef>
              <a:buClr>
                <a:srgbClr val="AD0101"/>
              </a:buClr>
            </a:pPr>
            <a:r>
              <a:rPr lang="it-IT" b="1" dirty="0">
                <a:solidFill>
                  <a:srgbClr val="990033"/>
                </a:solidFill>
                <a:latin typeface="Arial" pitchFamily="34" charset="0"/>
                <a:cs typeface="Arial" pitchFamily="34" charset="0"/>
              </a:rPr>
              <a:t>Modalità generali di funzionamento </a:t>
            </a:r>
          </a:p>
          <a:p>
            <a:pPr algn="just"/>
            <a:endParaRPr lang="it-IT" sz="1300" dirty="0" smtClean="0">
              <a:latin typeface="Arial" pitchFamily="34" charset="0"/>
              <a:cs typeface="Arial" pitchFamily="34" charset="0"/>
            </a:endParaRPr>
          </a:p>
          <a:p>
            <a:pPr algn="just"/>
            <a:r>
              <a:rPr lang="it-IT" sz="1200" dirty="0" smtClean="0">
                <a:latin typeface="Arial" pitchFamily="34" charset="0"/>
                <a:cs typeface="Arial" pitchFamily="34" charset="0"/>
              </a:rPr>
              <a:t>Si conferma, anche nel 2015, la valutazione positiva sugli aspetti generali connessi al funzionamento della Camera  di commercio</a:t>
            </a:r>
            <a:r>
              <a:rPr lang="it-IT" sz="1300" dirty="0" smtClean="0">
                <a:latin typeface="Arial" pitchFamily="34" charset="0"/>
                <a:cs typeface="Arial" pitchFamily="34" charset="0"/>
              </a:rPr>
              <a:t>.</a:t>
            </a:r>
          </a:p>
          <a:p>
            <a:endParaRPr lang="it-IT" sz="1300" dirty="0" smtClean="0">
              <a:latin typeface="Arial" pitchFamily="34" charset="0"/>
              <a:cs typeface="Arial" pitchFamily="34" charset="0"/>
            </a:endParaRPr>
          </a:p>
          <a:p>
            <a:pPr algn="just"/>
            <a:r>
              <a:rPr lang="it-IT" sz="1200" dirty="0" smtClean="0">
                <a:latin typeface="Arial" pitchFamily="34" charset="0"/>
                <a:cs typeface="Arial" pitchFamily="34" charset="0"/>
              </a:rPr>
              <a:t>Cortesia e competenza del personale rimangono i punti di forza dell’ente camerale.</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In linea con l’attenzione normativa alla trasparenza dell’attività amministrativa</a:t>
            </a:r>
            <a:r>
              <a:rPr lang="it-IT" sz="1200" dirty="0">
                <a:latin typeface="Arial" pitchFamily="34" charset="0"/>
                <a:cs typeface="Arial" pitchFamily="34" charset="0"/>
              </a:rPr>
              <a:t>, </a:t>
            </a:r>
            <a:r>
              <a:rPr lang="it-IT" sz="1200" dirty="0" smtClean="0">
                <a:latin typeface="Arial" pitchFamily="34" charset="0"/>
                <a:cs typeface="Arial" pitchFamily="34" charset="0"/>
              </a:rPr>
              <a:t>dal  </a:t>
            </a:r>
            <a:r>
              <a:rPr lang="it-IT" sz="1200" dirty="0">
                <a:latin typeface="Arial" pitchFamily="34" charset="0"/>
                <a:cs typeface="Arial" pitchFamily="34" charset="0"/>
              </a:rPr>
              <a:t>2013 è </a:t>
            </a:r>
            <a:r>
              <a:rPr lang="it-IT" sz="1200" dirty="0" smtClean="0">
                <a:latin typeface="Arial" pitchFamily="34" charset="0"/>
                <a:cs typeface="Arial" pitchFamily="34" charset="0"/>
              </a:rPr>
              <a:t>stata inserita una domanda specifica finalizzata a comprendere l’opinione dell’utenza su tale aspetto. Anche quest’anno l’attività camerale, sotto il profilo della trasparenza, ha ottenuto una valutazione positiva.</a:t>
            </a:r>
          </a:p>
          <a:p>
            <a:pPr algn="just"/>
            <a:endParaRPr lang="it-IT" sz="1200" dirty="0" smtClean="0">
              <a:latin typeface="Arial" pitchFamily="34" charset="0"/>
              <a:cs typeface="Arial" pitchFamily="34" charset="0"/>
            </a:endParaRPr>
          </a:p>
          <a:p>
            <a:pPr algn="just"/>
            <a:r>
              <a:rPr lang="it-IT" sz="1200" dirty="0" smtClean="0">
                <a:latin typeface="Arial" pitchFamily="34" charset="0"/>
                <a:cs typeface="Arial" pitchFamily="34" charset="0"/>
              </a:rPr>
              <a:t>Gli orari degli uffici camerali sono considerati adeguati dal </a:t>
            </a:r>
            <a:r>
              <a:rPr lang="it-IT" sz="1200" b="1" dirty="0" smtClean="0">
                <a:latin typeface="Arial" pitchFamily="34" charset="0"/>
                <a:cs typeface="Arial" pitchFamily="34" charset="0"/>
              </a:rPr>
              <a:t>35%</a:t>
            </a:r>
            <a:r>
              <a:rPr lang="it-IT" sz="1200" dirty="0" smtClean="0">
                <a:latin typeface="Arial" pitchFamily="34" charset="0"/>
                <a:cs typeface="Arial" pitchFamily="34" charset="0"/>
              </a:rPr>
              <a:t> (44% nel 2014) degli utenti, mentre il </a:t>
            </a:r>
            <a:r>
              <a:rPr lang="it-IT" sz="1200" b="1" dirty="0" smtClean="0">
                <a:latin typeface="Arial" pitchFamily="34" charset="0"/>
                <a:cs typeface="Arial" pitchFamily="34" charset="0"/>
              </a:rPr>
              <a:t>22%</a:t>
            </a:r>
            <a:r>
              <a:rPr lang="it-IT" sz="1200" dirty="0" smtClean="0">
                <a:latin typeface="Arial" pitchFamily="34" charset="0"/>
                <a:cs typeface="Arial" pitchFamily="34" charset="0"/>
              </a:rPr>
              <a:t> (24% nel 2014) preferirebbe un orario continuato tutti i giorni di apertura. Il </a:t>
            </a:r>
            <a:r>
              <a:rPr lang="it-IT" sz="1200" b="1" dirty="0" smtClean="0">
                <a:latin typeface="Arial" pitchFamily="34" charset="0"/>
                <a:cs typeface="Arial" pitchFamily="34" charset="0"/>
              </a:rPr>
              <a:t>10%</a:t>
            </a:r>
            <a:r>
              <a:rPr lang="it-IT" sz="1200" dirty="0" smtClean="0">
                <a:latin typeface="Arial" pitchFamily="34" charset="0"/>
                <a:cs typeface="Arial" pitchFamily="34" charset="0"/>
              </a:rPr>
              <a:t> vorrebbe posticipare la chiusura pomeridiana, il </a:t>
            </a:r>
            <a:r>
              <a:rPr lang="it-IT" sz="1200" b="1" dirty="0" smtClean="0">
                <a:latin typeface="Arial" pitchFamily="34" charset="0"/>
                <a:cs typeface="Arial" pitchFamily="34" charset="0"/>
              </a:rPr>
              <a:t>4%</a:t>
            </a:r>
            <a:r>
              <a:rPr lang="it-IT" sz="1200" dirty="0" smtClean="0">
                <a:latin typeface="Arial" pitchFamily="34" charset="0"/>
                <a:cs typeface="Arial" pitchFamily="34" charset="0"/>
              </a:rPr>
              <a:t> vorrebbe anticipare l’apertura al mattino, il </a:t>
            </a:r>
            <a:r>
              <a:rPr lang="it-IT" sz="1200" b="1" dirty="0" smtClean="0">
                <a:latin typeface="Arial" pitchFamily="34" charset="0"/>
                <a:cs typeface="Arial" pitchFamily="34" charset="0"/>
              </a:rPr>
              <a:t>4%</a:t>
            </a:r>
            <a:r>
              <a:rPr lang="it-IT" sz="1200" dirty="0" smtClean="0">
                <a:latin typeface="Arial" pitchFamily="34" charset="0"/>
                <a:cs typeface="Arial" pitchFamily="34" charset="0"/>
              </a:rPr>
              <a:t> propone altre soluzioni. Infine il </a:t>
            </a:r>
            <a:r>
              <a:rPr lang="it-IT" sz="1200" b="1" dirty="0" smtClean="0">
                <a:latin typeface="Arial" pitchFamily="34" charset="0"/>
                <a:cs typeface="Arial" pitchFamily="34" charset="0"/>
              </a:rPr>
              <a:t>17%</a:t>
            </a:r>
            <a:r>
              <a:rPr lang="it-IT" sz="1200" dirty="0" smtClean="0">
                <a:latin typeface="Arial" pitchFamily="34" charset="0"/>
                <a:cs typeface="Arial" pitchFamily="34" charset="0"/>
              </a:rPr>
              <a:t> non sa cosa rispondere e  l</a:t>
            </a:r>
            <a:r>
              <a:rPr lang="it-IT" sz="1200" b="1" dirty="0" smtClean="0">
                <a:latin typeface="Arial" pitchFamily="34" charset="0"/>
                <a:cs typeface="Arial" pitchFamily="34" charset="0"/>
              </a:rPr>
              <a:t>’8%</a:t>
            </a:r>
            <a:r>
              <a:rPr lang="it-IT" sz="1200" dirty="0" smtClean="0">
                <a:latin typeface="Arial" pitchFamily="34" charset="0"/>
                <a:cs typeface="Arial" pitchFamily="34" charset="0"/>
              </a:rPr>
              <a:t> </a:t>
            </a:r>
            <a:r>
              <a:rPr lang="it-IT" sz="1200" dirty="0">
                <a:latin typeface="Arial" pitchFamily="34" charset="0"/>
                <a:cs typeface="Arial" pitchFamily="34" charset="0"/>
              </a:rPr>
              <a:t>non ha </a:t>
            </a:r>
            <a:r>
              <a:rPr lang="it-IT" sz="1200" dirty="0" smtClean="0">
                <a:latin typeface="Arial" pitchFamily="34" charset="0"/>
                <a:cs typeface="Arial" pitchFamily="34" charset="0"/>
              </a:rPr>
              <a:t>risposto</a:t>
            </a:r>
            <a:r>
              <a:rPr lang="it-IT" sz="1200" dirty="0">
                <a:latin typeface="Arial" pitchFamily="34" charset="0"/>
                <a:cs typeface="Arial" pitchFamily="34" charset="0"/>
              </a:rPr>
              <a:t>.</a:t>
            </a:r>
            <a:endParaRPr lang="it-IT" sz="1200" dirty="0" smtClean="0">
              <a:latin typeface="Arial" pitchFamily="34" charset="0"/>
              <a:cs typeface="Arial" pitchFamily="34" charset="0"/>
            </a:endParaRPr>
          </a:p>
          <a:p>
            <a:pPr algn="just"/>
            <a:endParaRPr lang="it-IT" sz="1200" dirty="0">
              <a:latin typeface="Arial" pitchFamily="34" charset="0"/>
              <a:cs typeface="Arial" pitchFamily="34" charset="0"/>
            </a:endParaRPr>
          </a:p>
          <a:p>
            <a:pPr algn="just">
              <a:buClr>
                <a:srgbClr val="AD0101"/>
              </a:buClr>
            </a:pPr>
            <a:r>
              <a:rPr lang="it-IT" sz="1200" dirty="0" smtClean="0">
                <a:latin typeface="Arial" pitchFamily="34" charset="0"/>
                <a:cs typeface="Arial" pitchFamily="34" charset="0"/>
              </a:rPr>
              <a:t>Per quanto riguarda le tematiche cui sono rivolte le maggiori aspettative di intervento da parte della Camera di Commercio vengono confermati i risultati della precedente indagine: la </a:t>
            </a:r>
            <a:r>
              <a:rPr lang="it-IT" sz="1200" dirty="0">
                <a:latin typeface="Arial" pitchFamily="34" charset="0"/>
                <a:cs typeface="Arial" pitchFamily="34" charset="0"/>
              </a:rPr>
              <a:t>semplificazione amministrativa primeggia </a:t>
            </a:r>
            <a:r>
              <a:rPr lang="it-IT" sz="1200" dirty="0" smtClean="0">
                <a:latin typeface="Arial" pitchFamily="34" charset="0"/>
                <a:cs typeface="Arial" pitchFamily="34" charset="0"/>
              </a:rPr>
              <a:t>con </a:t>
            </a:r>
            <a:r>
              <a:rPr lang="it-IT" sz="1200" b="1" dirty="0" smtClean="0">
                <a:latin typeface="Arial" pitchFamily="34" charset="0"/>
                <a:cs typeface="Arial" pitchFamily="34" charset="0"/>
              </a:rPr>
              <a:t>58%</a:t>
            </a:r>
            <a:r>
              <a:rPr lang="it-IT" sz="1200" dirty="0" smtClean="0">
                <a:latin typeface="Arial" pitchFamily="34" charset="0"/>
                <a:cs typeface="Arial" pitchFamily="34" charset="0"/>
              </a:rPr>
              <a:t>, seguita con il </a:t>
            </a:r>
            <a:r>
              <a:rPr lang="it-IT" sz="1200" b="1" dirty="0" smtClean="0">
                <a:latin typeface="Arial" pitchFamily="34" charset="0"/>
                <a:cs typeface="Arial" pitchFamily="34" charset="0"/>
              </a:rPr>
              <a:t>45%</a:t>
            </a:r>
            <a:r>
              <a:rPr lang="it-IT" sz="1200" dirty="0" smtClean="0">
                <a:latin typeface="Arial" pitchFamily="34" charset="0"/>
                <a:cs typeface="Arial" pitchFamily="34" charset="0"/>
              </a:rPr>
              <a:t> (42% </a:t>
            </a:r>
            <a:r>
              <a:rPr lang="it-IT" sz="1200" dirty="0">
                <a:latin typeface="Arial" pitchFamily="34" charset="0"/>
                <a:cs typeface="Arial" pitchFamily="34" charset="0"/>
              </a:rPr>
              <a:t>nel </a:t>
            </a:r>
            <a:r>
              <a:rPr lang="it-IT" sz="1200" dirty="0" smtClean="0">
                <a:latin typeface="Arial" pitchFamily="34" charset="0"/>
                <a:cs typeface="Arial" pitchFamily="34" charset="0"/>
              </a:rPr>
              <a:t>2014) dalla </a:t>
            </a:r>
            <a:r>
              <a:rPr lang="it-IT" sz="1200" dirty="0">
                <a:latin typeface="Arial" pitchFamily="34" charset="0"/>
                <a:cs typeface="Arial" pitchFamily="34" charset="0"/>
              </a:rPr>
              <a:t>richiesta di finanziamenti e contributi alle </a:t>
            </a:r>
            <a:r>
              <a:rPr lang="it-IT" sz="1200" dirty="0" smtClean="0">
                <a:latin typeface="Arial" pitchFamily="34" charset="0"/>
                <a:cs typeface="Arial" pitchFamily="34" charset="0"/>
              </a:rPr>
              <a:t>imprese. La richiesta di rendere più fruibile internet si conferma al </a:t>
            </a:r>
            <a:r>
              <a:rPr lang="it-IT" sz="1200" b="1" dirty="0" smtClean="0">
                <a:latin typeface="Arial" pitchFamily="34" charset="0"/>
                <a:cs typeface="Arial" pitchFamily="34" charset="0"/>
              </a:rPr>
              <a:t>28%</a:t>
            </a:r>
            <a:r>
              <a:rPr lang="it-IT" sz="1200" dirty="0" smtClean="0">
                <a:latin typeface="Arial" pitchFamily="34" charset="0"/>
                <a:cs typeface="Arial" pitchFamily="34" charset="0"/>
              </a:rPr>
              <a:t>, seguita dalla richiesta di promozione </a:t>
            </a:r>
            <a:r>
              <a:rPr lang="it-IT" sz="1200" dirty="0">
                <a:latin typeface="Arial" pitchFamily="34" charset="0"/>
                <a:cs typeface="Arial" pitchFamily="34" charset="0"/>
              </a:rPr>
              <a:t>del Made in Verona </a:t>
            </a:r>
            <a:r>
              <a:rPr lang="it-IT" sz="1200" dirty="0" smtClean="0">
                <a:latin typeface="Arial" pitchFamily="34" charset="0"/>
                <a:cs typeface="Arial" pitchFamily="34" charset="0"/>
              </a:rPr>
              <a:t>(</a:t>
            </a:r>
            <a:r>
              <a:rPr lang="it-IT" sz="1200" b="1" dirty="0" smtClean="0">
                <a:latin typeface="Arial" pitchFamily="34" charset="0"/>
                <a:cs typeface="Arial" pitchFamily="34" charset="0"/>
              </a:rPr>
              <a:t>22%</a:t>
            </a:r>
            <a:r>
              <a:rPr lang="it-IT" sz="1200" dirty="0" smtClean="0">
                <a:latin typeface="Arial" pitchFamily="34" charset="0"/>
                <a:cs typeface="Arial" pitchFamily="34" charset="0"/>
              </a:rPr>
              <a:t>).e di internazionalizzazione (</a:t>
            </a:r>
            <a:r>
              <a:rPr lang="it-IT" sz="1200" b="1" dirty="0" smtClean="0">
                <a:latin typeface="Arial" pitchFamily="34" charset="0"/>
                <a:cs typeface="Arial" pitchFamily="34" charset="0"/>
              </a:rPr>
              <a:t>20%</a:t>
            </a:r>
            <a:r>
              <a:rPr lang="it-IT" sz="1200" dirty="0" smtClean="0">
                <a:latin typeface="Arial" pitchFamily="34" charset="0"/>
                <a:cs typeface="Arial" pitchFamily="34" charset="0"/>
              </a:rPr>
              <a:t>). </a:t>
            </a:r>
          </a:p>
          <a:p>
            <a:pPr algn="just">
              <a:buClr>
                <a:srgbClr val="AD0101"/>
              </a:buClr>
            </a:pPr>
            <a:endParaRPr lang="it-IT" sz="1200" dirty="0">
              <a:latin typeface="Arial" pitchFamily="34" charset="0"/>
              <a:cs typeface="Arial" pitchFamily="34" charset="0"/>
            </a:endParaRPr>
          </a:p>
          <a:p>
            <a:pPr algn="just">
              <a:buClr>
                <a:srgbClr val="AD0101"/>
              </a:buClr>
            </a:pPr>
            <a:r>
              <a:rPr lang="it-IT" sz="1200" dirty="0" smtClean="0">
                <a:latin typeface="Arial" pitchFamily="34" charset="0"/>
                <a:cs typeface="Arial" pitchFamily="34" charset="0"/>
              </a:rPr>
              <a:t>A partire dal 2014, al fine di verificare la conoscenza da parte delle imprese della riduzione del diritto annuo del 35%, è stata inserita un’apposita domanda: il </a:t>
            </a:r>
            <a:r>
              <a:rPr lang="it-IT" sz="1200" b="1" dirty="0" smtClean="0">
                <a:latin typeface="Arial" pitchFamily="34" charset="0"/>
                <a:cs typeface="Arial" pitchFamily="34" charset="0"/>
              </a:rPr>
              <a:t>71% </a:t>
            </a:r>
            <a:r>
              <a:rPr lang="it-IT" sz="1200" dirty="0" smtClean="0">
                <a:latin typeface="Arial" pitchFamily="34" charset="0"/>
                <a:cs typeface="Arial" pitchFamily="34" charset="0"/>
              </a:rPr>
              <a:t>(57% nel 2014) ritiene che la quota di iscrizione rimarrà invariata, il </a:t>
            </a:r>
            <a:r>
              <a:rPr lang="it-IT" sz="1200" b="1" dirty="0" smtClean="0">
                <a:latin typeface="Arial" pitchFamily="34" charset="0"/>
                <a:cs typeface="Arial" pitchFamily="34" charset="0"/>
              </a:rPr>
              <a:t>16%</a:t>
            </a:r>
            <a:r>
              <a:rPr lang="it-IT" sz="1200" dirty="0" smtClean="0">
                <a:latin typeface="Arial" pitchFamily="34" charset="0"/>
                <a:cs typeface="Arial" pitchFamily="34" charset="0"/>
              </a:rPr>
              <a:t> (37% nel 2014) che sarà minore, il </a:t>
            </a:r>
            <a:r>
              <a:rPr lang="it-IT" sz="1200" b="1" dirty="0" smtClean="0">
                <a:latin typeface="Arial" pitchFamily="34" charset="0"/>
                <a:cs typeface="Arial" pitchFamily="34" charset="0"/>
              </a:rPr>
              <a:t>12%</a:t>
            </a:r>
            <a:r>
              <a:rPr lang="it-IT" sz="1200" dirty="0" smtClean="0">
                <a:latin typeface="Arial" pitchFamily="34" charset="0"/>
                <a:cs typeface="Arial" pitchFamily="34" charset="0"/>
              </a:rPr>
              <a:t> degli utenti ritiene che la stessa in futuro sarà maggiore.</a:t>
            </a:r>
          </a:p>
          <a:p>
            <a:pPr algn="just">
              <a:buClr>
                <a:srgbClr val="AD0101"/>
              </a:buClr>
            </a:pPr>
            <a:endParaRPr lang="it-IT" sz="1200" dirty="0" smtClean="0">
              <a:latin typeface="Arial" pitchFamily="34" charset="0"/>
              <a:cs typeface="Arial" pitchFamily="34" charset="0"/>
            </a:endParaRPr>
          </a:p>
          <a:p>
            <a:pPr algn="just">
              <a:buClr>
                <a:srgbClr val="AD0101"/>
              </a:buClr>
            </a:pPr>
            <a:r>
              <a:rPr lang="it-IT" sz="1200" dirty="0" smtClean="0">
                <a:latin typeface="Arial" pitchFamily="34" charset="0"/>
                <a:cs typeface="Arial" pitchFamily="34" charset="0"/>
              </a:rPr>
              <a:t>..</a:t>
            </a:r>
            <a:endParaRPr lang="it-IT" sz="1200" dirty="0">
              <a:latin typeface="Arial" pitchFamily="34" charset="0"/>
              <a:cs typeface="Arial" pitchFamily="34" charset="0"/>
            </a:endParaRPr>
          </a:p>
        </p:txBody>
      </p:sp>
      <p:sp>
        <p:nvSpPr>
          <p:cNvPr id="7" name="CasellaDiTesto 6"/>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Modalità generali di funzionamento</a:t>
            </a:r>
            <a:endParaRPr lang="it-IT" sz="1400" b="1" dirty="0">
              <a:solidFill>
                <a:schemeClr val="bg1"/>
              </a:solidFill>
              <a:latin typeface="Arial" pitchFamily="34" charset="0"/>
              <a:cs typeface="Arial" pitchFamily="34" charset="0"/>
            </a:endParaRPr>
          </a:p>
        </p:txBody>
      </p:sp>
      <p:sp>
        <p:nvSpPr>
          <p:cNvPr id="8"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cxnSp>
        <p:nvCxnSpPr>
          <p:cNvPr id="9" name="Connettore 1 8"/>
          <p:cNvCxnSpPr/>
          <p:nvPr/>
        </p:nvCxnSpPr>
        <p:spPr>
          <a:xfrm>
            <a:off x="971600" y="685799"/>
            <a:ext cx="7454121"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8589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304" y="1809833"/>
            <a:ext cx="2783903" cy="279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78" y="1809833"/>
            <a:ext cx="2832759" cy="279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4" y="1809833"/>
            <a:ext cx="2934390" cy="279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51520" y="5085184"/>
            <a:ext cx="2657023" cy="646331"/>
          </a:xfrm>
          <a:prstGeom prst="rect">
            <a:avLst/>
          </a:prstGeom>
          <a:solidFill>
            <a:schemeClr val="lt1"/>
          </a:solid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420" y="5637887"/>
            <a:ext cx="680484" cy="680484"/>
          </a:xfrm>
          <a:prstGeom prst="rect">
            <a:avLst/>
          </a:prstGeom>
          <a:noFill/>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429" y="5637887"/>
            <a:ext cx="680484" cy="680484"/>
          </a:xfrm>
          <a:prstGeom prst="rect">
            <a:avLst/>
          </a:prstGeom>
          <a:noFill/>
        </p:spPr>
      </p:pic>
      <p:sp>
        <p:nvSpPr>
          <p:cNvPr id="10" name="CasellaDiTesto 9"/>
          <p:cNvSpPr txBox="1"/>
          <p:nvPr/>
        </p:nvSpPr>
        <p:spPr>
          <a:xfrm>
            <a:off x="6084168" y="5085318"/>
            <a:ext cx="2869686"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20" name="CasellaDiTesto 19"/>
          <p:cNvSpPr txBox="1"/>
          <p:nvPr/>
        </p:nvSpPr>
        <p:spPr>
          <a:xfrm>
            <a:off x="3140216" y="5085251"/>
            <a:ext cx="2655492"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21" name="Immagin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419" y="5641324"/>
            <a:ext cx="680484" cy="680484"/>
          </a:xfrm>
          <a:prstGeom prst="rect">
            <a:avLst/>
          </a:prstGeom>
          <a:noFill/>
        </p:spPr>
      </p:pic>
      <p:sp>
        <p:nvSpPr>
          <p:cNvPr id="15"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cxnSp>
        <p:nvCxnSpPr>
          <p:cNvPr id="17" name="Connettore 1 16"/>
          <p:cNvCxnSpPr/>
          <p:nvPr/>
        </p:nvCxnSpPr>
        <p:spPr>
          <a:xfrm>
            <a:off x="179512" y="685799"/>
            <a:ext cx="8496944"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33</a:t>
            </a:fld>
            <a:endParaRPr lang="it-IT"/>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6692" y="4339738"/>
            <a:ext cx="91721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405" y="4339604"/>
            <a:ext cx="914088"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2054" y="4368313"/>
            <a:ext cx="914088"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49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56562" y="5154340"/>
            <a:ext cx="3528392" cy="64807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940" y="5624576"/>
            <a:ext cx="680484" cy="680484"/>
          </a:xfrm>
          <a:prstGeom prst="rect">
            <a:avLst/>
          </a:prstGeom>
          <a:noFill/>
        </p:spPr>
      </p:pic>
      <p:pic>
        <p:nvPicPr>
          <p:cNvPr id="8" name="Immagin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803" y="5624576"/>
            <a:ext cx="680484" cy="680484"/>
          </a:xfrm>
          <a:prstGeom prst="rect">
            <a:avLst/>
          </a:prstGeom>
          <a:noFill/>
        </p:spPr>
      </p:pic>
      <p:sp>
        <p:nvSpPr>
          <p:cNvPr id="10" name="CasellaDiTesto 9"/>
          <p:cNvSpPr txBox="1"/>
          <p:nvPr/>
        </p:nvSpPr>
        <p:spPr>
          <a:xfrm>
            <a:off x="4816417" y="5147496"/>
            <a:ext cx="3672408" cy="646331"/>
          </a:xfrm>
          <a:prstGeom prst="rect">
            <a:avLst/>
          </a:prstGeom>
          <a:noFill/>
        </p:spPr>
        <p:txBody>
          <a:bodyPr wrap="square" rtlCol="0">
            <a:spAutoFit/>
          </a:bodyPr>
          <a:lstStyle/>
          <a:p>
            <a:pPr algn="ctr"/>
            <a:r>
              <a:rPr lang="it-IT" b="1" dirty="0" smtClean="0">
                <a:solidFill>
                  <a:srgbClr val="00B050"/>
                </a:solidFill>
              </a:rPr>
              <a:t>Giudizio prevalente</a:t>
            </a:r>
          </a:p>
          <a:p>
            <a:endParaRPr lang="it-IT" dirty="0"/>
          </a:p>
        </p:txBody>
      </p:sp>
      <p:sp>
        <p:nvSpPr>
          <p:cNvPr id="12"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cxnSp>
        <p:nvCxnSpPr>
          <p:cNvPr id="13" name="Connettore 1 12"/>
          <p:cNvCxnSpPr/>
          <p:nvPr/>
        </p:nvCxnSpPr>
        <p:spPr>
          <a:xfrm>
            <a:off x="151040" y="685799"/>
            <a:ext cx="8274681"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34</a:t>
            </a:fld>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40" y="1412777"/>
            <a:ext cx="43204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477" y="1418655"/>
            <a:ext cx="4195795" cy="34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14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cxnSp>
        <p:nvCxnSpPr>
          <p:cNvPr id="7" name="Connettore 1 6"/>
          <p:cNvCxnSpPr/>
          <p:nvPr/>
        </p:nvCxnSpPr>
        <p:spPr>
          <a:xfrm>
            <a:off x="1618789" y="692696"/>
            <a:ext cx="6806932"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35</a:t>
            </a:fld>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789" y="793850"/>
            <a:ext cx="6811962" cy="48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984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271" y="787086"/>
            <a:ext cx="6631954" cy="475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cxnSp>
        <p:nvCxnSpPr>
          <p:cNvPr id="8" name="Connettore 1 7"/>
          <p:cNvCxnSpPr/>
          <p:nvPr/>
        </p:nvCxnSpPr>
        <p:spPr>
          <a:xfrm>
            <a:off x="1783271" y="692696"/>
            <a:ext cx="6631954"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36</a:t>
            </a:fld>
            <a:endParaRPr lang="it-IT"/>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231" y="5157192"/>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Efficacia degli strumenti di comunicazione</a:t>
            </a:r>
            <a:endParaRPr lang="it-IT" sz="1400" b="1" dirty="0">
              <a:solidFill>
                <a:schemeClr val="bg1"/>
              </a:solidFill>
              <a:latin typeface="Arial" pitchFamily="34" charset="0"/>
              <a:cs typeface="Arial" pitchFamily="34" charset="0"/>
            </a:endParaRPr>
          </a:p>
        </p:txBody>
      </p:sp>
      <p:sp>
        <p:nvSpPr>
          <p:cNvPr id="10"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Modalità generali di funzionamento</a:t>
            </a:r>
            <a:endParaRPr lang="it-IT" sz="1200" b="1" dirty="0">
              <a:solidFill>
                <a:srgbClr val="C00000"/>
              </a:solidFill>
            </a:endParaRPr>
          </a:p>
        </p:txBody>
      </p:sp>
      <p:sp>
        <p:nvSpPr>
          <p:cNvPr id="2" name="Segnaposto numero diapositiva 1"/>
          <p:cNvSpPr>
            <a:spLocks noGrp="1"/>
          </p:cNvSpPr>
          <p:nvPr>
            <p:ph type="sldNum" sz="quarter" idx="15"/>
          </p:nvPr>
        </p:nvSpPr>
        <p:spPr/>
        <p:txBody>
          <a:bodyPr/>
          <a:lstStyle/>
          <a:p>
            <a:fld id="{122D5918-3488-4C42-AA98-52511C6EF229}" type="slidenum">
              <a:rPr lang="it-IT" smtClean="0"/>
              <a:pPr/>
              <a:t>37</a:t>
            </a:fld>
            <a:endParaRPr lang="it-IT"/>
          </a:p>
        </p:txBody>
      </p:sp>
      <p:cxnSp>
        <p:nvCxnSpPr>
          <p:cNvPr id="7" name="Connettore 1 6"/>
          <p:cNvCxnSpPr/>
          <p:nvPr/>
        </p:nvCxnSpPr>
        <p:spPr>
          <a:xfrm>
            <a:off x="846996" y="692696"/>
            <a:ext cx="7578725"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96" y="760512"/>
            <a:ext cx="7578725"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715" y="5272633"/>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160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82493"/>
            <a:ext cx="6506294" cy="514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Quota diritto annuo – variazione importo</a:t>
            </a:r>
            <a:endParaRPr lang="it-IT" sz="1200" b="1" dirty="0">
              <a:solidFill>
                <a:srgbClr val="C00000"/>
              </a:solidFill>
            </a:endParaRPr>
          </a:p>
        </p:txBody>
      </p:sp>
      <p:cxnSp>
        <p:nvCxnSpPr>
          <p:cNvPr id="7" name="Connettore 1 6"/>
          <p:cNvCxnSpPr/>
          <p:nvPr/>
        </p:nvCxnSpPr>
        <p:spPr>
          <a:xfrm>
            <a:off x="1547664" y="685799"/>
            <a:ext cx="6768752"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38</a:t>
            </a:fld>
            <a:endParaRPr lang="it-IT"/>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489997"/>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36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729129" y="676780"/>
            <a:ext cx="7543800" cy="4687416"/>
          </a:xfrm>
        </p:spPr>
        <p:txBody>
          <a:bodyPr>
            <a:normAutofit/>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pPr marL="0" indent="0">
              <a:buNone/>
            </a:pPr>
            <a:endParaRPr lang="it-IT" dirty="0"/>
          </a:p>
        </p:txBody>
      </p:sp>
      <p:sp>
        <p:nvSpPr>
          <p:cNvPr id="6" name="Segnaposto numero diapositiva 5"/>
          <p:cNvSpPr>
            <a:spLocks noGrp="1"/>
          </p:cNvSpPr>
          <p:nvPr>
            <p:ph type="sldNum" sz="quarter" idx="15"/>
          </p:nvPr>
        </p:nvSpPr>
        <p:spPr/>
        <p:txBody>
          <a:bodyPr/>
          <a:lstStyle/>
          <a:p>
            <a:fld id="{122D5918-3488-4C42-AA98-52511C6EF229}" type="slidenum">
              <a:rPr lang="it-IT" smtClean="0"/>
              <a:pPr/>
              <a:t>39</a:t>
            </a:fld>
            <a:endParaRPr lang="it-IT"/>
          </a:p>
        </p:txBody>
      </p:sp>
      <p:sp>
        <p:nvSpPr>
          <p:cNvPr id="3" name="Rettangolo 2"/>
          <p:cNvSpPr/>
          <p:nvPr/>
        </p:nvSpPr>
        <p:spPr>
          <a:xfrm>
            <a:off x="827584" y="997464"/>
            <a:ext cx="7480312" cy="4555093"/>
          </a:xfrm>
          <a:prstGeom prst="rect">
            <a:avLst/>
          </a:prstGeom>
          <a:solidFill>
            <a:schemeClr val="bg1"/>
          </a:solidFill>
        </p:spPr>
        <p:txBody>
          <a:bodyPr wrap="square">
            <a:spAutoFit/>
          </a:bodyPr>
          <a:lstStyle/>
          <a:p>
            <a:pPr algn="just"/>
            <a:r>
              <a:rPr lang="it-IT" b="1" dirty="0" smtClean="0">
                <a:solidFill>
                  <a:srgbClr val="C00000"/>
                </a:solidFill>
                <a:latin typeface="Arial" pitchFamily="34" charset="0"/>
                <a:cs typeface="Arial" pitchFamily="34" charset="0"/>
              </a:rPr>
              <a:t>Giudizio complessivo sulle attività della Camera di Commercio </a:t>
            </a:r>
          </a:p>
          <a:p>
            <a:pPr algn="just"/>
            <a:endParaRPr lang="it-IT" dirty="0" smtClean="0">
              <a:latin typeface="Arial" pitchFamily="34" charset="0"/>
              <a:cs typeface="Arial" pitchFamily="34" charset="0"/>
            </a:endParaRPr>
          </a:p>
          <a:p>
            <a:pPr algn="just"/>
            <a:r>
              <a:rPr lang="it-IT" sz="1200" dirty="0" smtClean="0">
                <a:latin typeface="Arial" pitchFamily="34" charset="0"/>
                <a:cs typeface="Arial" pitchFamily="34" charset="0"/>
              </a:rPr>
              <a:t>Allo </a:t>
            </a:r>
            <a:r>
              <a:rPr lang="it-IT" sz="1200" dirty="0">
                <a:latin typeface="Arial" pitchFamily="34" charset="0"/>
                <a:cs typeface="Arial" pitchFamily="34" charset="0"/>
              </a:rPr>
              <a:t>scopo di verificare l'attendibilità delle precedenti </a:t>
            </a:r>
            <a:r>
              <a:rPr lang="it-IT" sz="1200" dirty="0" smtClean="0">
                <a:latin typeface="Arial" pitchFamily="34" charset="0"/>
                <a:cs typeface="Arial" pitchFamily="34" charset="0"/>
              </a:rPr>
              <a:t>valutazioni, nella sezione conclusiva del questionario è stata posta una domanda di controllo per conoscere il giudizio complessivo sulle attività svolte dalla Camera di Commercio.</a:t>
            </a:r>
          </a:p>
          <a:p>
            <a:pPr algn="just"/>
            <a:r>
              <a:rPr lang="it-IT" sz="1200" dirty="0" smtClean="0">
                <a:latin typeface="Arial" pitchFamily="34" charset="0"/>
                <a:cs typeface="Arial" pitchFamily="34" charset="0"/>
              </a:rPr>
              <a:t> </a:t>
            </a:r>
          </a:p>
          <a:p>
            <a:pPr algn="just"/>
            <a:r>
              <a:rPr lang="it-IT" sz="1200" dirty="0" smtClean="0">
                <a:latin typeface="Arial" pitchFamily="34" charset="0"/>
                <a:cs typeface="Arial" pitchFamily="34" charset="0"/>
              </a:rPr>
              <a:t>Il giudizio complessivo sulle attività svolte dalla Camera di Commercio si conferma </a:t>
            </a:r>
            <a:r>
              <a:rPr lang="it-IT" sz="1200" b="1" dirty="0" smtClean="0">
                <a:latin typeface="Arial" pitchFamily="34" charset="0"/>
                <a:cs typeface="Arial" pitchFamily="34" charset="0"/>
              </a:rPr>
              <a:t>prevalentemente</a:t>
            </a:r>
            <a:r>
              <a:rPr lang="it-IT" sz="1200" dirty="0" smtClean="0">
                <a:latin typeface="Arial" pitchFamily="34" charset="0"/>
                <a:cs typeface="Arial" pitchFamily="34" charset="0"/>
              </a:rPr>
              <a:t> </a:t>
            </a:r>
            <a:r>
              <a:rPr lang="it-IT" sz="1200" b="1" dirty="0" smtClean="0">
                <a:latin typeface="Arial" pitchFamily="34" charset="0"/>
                <a:cs typeface="Arial" pitchFamily="34" charset="0"/>
              </a:rPr>
              <a:t>positivo</a:t>
            </a:r>
            <a:r>
              <a:rPr lang="it-IT" sz="1200" dirty="0" smtClean="0">
                <a:latin typeface="Arial" pitchFamily="34" charset="0"/>
                <a:cs typeface="Arial" pitchFamily="34" charset="0"/>
              </a:rPr>
              <a:t> con le seguenti valutazioni:</a:t>
            </a:r>
          </a:p>
          <a:p>
            <a:pPr algn="just"/>
            <a:endParaRPr lang="it-IT" sz="1200" dirty="0">
              <a:latin typeface="Arial" pitchFamily="34" charset="0"/>
              <a:cs typeface="Arial" pitchFamily="34" charset="0"/>
            </a:endParaRPr>
          </a:p>
          <a:p>
            <a:pPr marL="285750" indent="-285750" algn="just">
              <a:buClr>
                <a:srgbClr val="A50021"/>
              </a:buClr>
              <a:buFont typeface="Wingdings" pitchFamily="2" charset="2"/>
              <a:buChar char="Ø"/>
            </a:pPr>
            <a:r>
              <a:rPr lang="it-IT" sz="1200" dirty="0">
                <a:latin typeface="Arial" pitchFamily="34" charset="0"/>
                <a:cs typeface="Arial" pitchFamily="34" charset="0"/>
              </a:rPr>
              <a:t>i</a:t>
            </a:r>
            <a:r>
              <a:rPr lang="it-IT" sz="1200" dirty="0" smtClean="0">
                <a:latin typeface="Arial" pitchFamily="34" charset="0"/>
                <a:cs typeface="Arial" pitchFamily="34" charset="0"/>
              </a:rPr>
              <a:t>l </a:t>
            </a:r>
            <a:r>
              <a:rPr lang="it-IT" sz="1200" b="1" dirty="0" smtClean="0">
                <a:latin typeface="Arial" pitchFamily="34" charset="0"/>
                <a:cs typeface="Arial" pitchFamily="34" charset="0"/>
              </a:rPr>
              <a:t>60% </a:t>
            </a:r>
            <a:r>
              <a:rPr lang="it-IT" sz="1200" dirty="0" smtClean="0">
                <a:latin typeface="Arial" pitchFamily="34" charset="0"/>
                <a:cs typeface="Arial" pitchFamily="34" charset="0"/>
              </a:rPr>
              <a:t>(59% nel 2014)  ha 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buono»</a:t>
            </a:r>
          </a:p>
          <a:p>
            <a:pPr marL="285750" indent="-285750" algn="just">
              <a:buClr>
                <a:srgbClr val="A50021"/>
              </a:buClr>
              <a:buFont typeface="Wingdings" pitchFamily="2" charset="2"/>
              <a:buChar char="Ø"/>
            </a:pP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r>
              <a:rPr lang="it-IT" sz="1200" dirty="0">
                <a:latin typeface="Arial" pitchFamily="34" charset="0"/>
                <a:cs typeface="Arial" pitchFamily="34" charset="0"/>
              </a:rPr>
              <a:t>il </a:t>
            </a:r>
            <a:r>
              <a:rPr lang="it-IT" sz="1200" b="1" dirty="0" smtClean="0">
                <a:latin typeface="Arial" pitchFamily="34" charset="0"/>
                <a:cs typeface="Arial" pitchFamily="34" charset="0"/>
              </a:rPr>
              <a:t>24% </a:t>
            </a:r>
            <a:r>
              <a:rPr lang="it-IT" sz="1200" dirty="0" smtClean="0">
                <a:latin typeface="Arial" pitchFamily="34" charset="0"/>
                <a:cs typeface="Arial" pitchFamily="34" charset="0"/>
              </a:rPr>
              <a:t>(22% nel 2014)</a:t>
            </a:r>
            <a:r>
              <a:rPr lang="it-IT" sz="1200" b="1" dirty="0" smtClean="0">
                <a:latin typeface="Arial" pitchFamily="34" charset="0"/>
                <a:cs typeface="Arial" pitchFamily="34" charset="0"/>
              </a:rPr>
              <a:t> </a:t>
            </a:r>
            <a:r>
              <a:rPr lang="it-IT" sz="1200" dirty="0" smtClean="0">
                <a:latin typeface="Arial" pitchFamily="34" charset="0"/>
                <a:cs typeface="Arial" pitchFamily="34" charset="0"/>
              </a:rPr>
              <a:t>ha </a:t>
            </a:r>
            <a:r>
              <a:rPr lang="it-IT" sz="1200" dirty="0">
                <a:latin typeface="Arial" pitchFamily="34" charset="0"/>
                <a:cs typeface="Arial" pitchFamily="34" charset="0"/>
              </a:rPr>
              <a:t>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discreto»</a:t>
            </a: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endParaRPr lang="it-IT" sz="1200" b="1" dirty="0" smtClean="0">
              <a:latin typeface="Arial" pitchFamily="34" charset="0"/>
              <a:cs typeface="Arial" pitchFamily="34" charset="0"/>
            </a:endParaRPr>
          </a:p>
          <a:p>
            <a:pPr marL="285750" indent="-285750" algn="just">
              <a:buClr>
                <a:srgbClr val="A50021"/>
              </a:buClr>
              <a:buFont typeface="Wingdings" pitchFamily="2" charset="2"/>
              <a:buChar char="Ø"/>
            </a:pPr>
            <a:r>
              <a:rPr lang="it-IT" sz="1200" dirty="0" smtClean="0">
                <a:latin typeface="Arial" pitchFamily="34" charset="0"/>
                <a:cs typeface="Arial" pitchFamily="34" charset="0"/>
              </a:rPr>
              <a:t>l’</a:t>
            </a:r>
            <a:r>
              <a:rPr lang="it-IT" sz="1200" b="1" dirty="0" smtClean="0">
                <a:latin typeface="Arial" pitchFamily="34" charset="0"/>
                <a:cs typeface="Arial" pitchFamily="34" charset="0"/>
              </a:rPr>
              <a:t>8%, </a:t>
            </a:r>
            <a:r>
              <a:rPr lang="it-IT" sz="1200" dirty="0" smtClean="0">
                <a:latin typeface="Arial" pitchFamily="34" charset="0"/>
                <a:cs typeface="Arial" pitchFamily="34" charset="0"/>
              </a:rPr>
              <a:t>confermando il dato del 2014,</a:t>
            </a:r>
            <a:r>
              <a:rPr lang="it-IT" sz="1200" b="1" dirty="0" smtClean="0">
                <a:latin typeface="Arial" pitchFamily="34" charset="0"/>
                <a:cs typeface="Arial" pitchFamily="34" charset="0"/>
              </a:rPr>
              <a:t> </a:t>
            </a:r>
            <a:r>
              <a:rPr lang="it-IT" sz="1200" dirty="0">
                <a:latin typeface="Arial" pitchFamily="34" charset="0"/>
                <a:cs typeface="Arial" pitchFamily="34" charset="0"/>
              </a:rPr>
              <a:t>ha espresso il giudizio </a:t>
            </a:r>
            <a:r>
              <a:rPr lang="it-IT" sz="1200" b="1" dirty="0" smtClean="0">
                <a:latin typeface="Arial" pitchFamily="34" charset="0"/>
                <a:cs typeface="Arial" pitchFamily="34" charset="0"/>
              </a:rPr>
              <a:t>«</a:t>
            </a:r>
            <a:r>
              <a:rPr lang="it-IT" sz="1200" b="1" i="1" dirty="0" smtClean="0">
                <a:latin typeface="Arial" pitchFamily="34" charset="0"/>
                <a:cs typeface="Arial" pitchFamily="34" charset="0"/>
              </a:rPr>
              <a:t>ottimo»</a:t>
            </a:r>
            <a:endParaRPr lang="it-IT" sz="1200" b="1" i="1" dirty="0">
              <a:latin typeface="Arial" pitchFamily="34" charset="0"/>
              <a:cs typeface="Arial" pitchFamily="34" charset="0"/>
            </a:endParaRPr>
          </a:p>
          <a:p>
            <a:pPr marL="285750" indent="-285750" algn="just">
              <a:buClr>
                <a:srgbClr val="A50021"/>
              </a:buClr>
              <a:buFont typeface="Wingdings" pitchFamily="2" charset="2"/>
              <a:buChar char="Ø"/>
            </a:pPr>
            <a:endParaRPr lang="it-IT" sz="1200" b="1" dirty="0" smtClean="0">
              <a:latin typeface="Arial" pitchFamily="34" charset="0"/>
              <a:cs typeface="Arial" pitchFamily="34" charset="0"/>
            </a:endParaRPr>
          </a:p>
          <a:p>
            <a:pPr marL="285750" indent="-285750" algn="just">
              <a:buClr>
                <a:srgbClr val="A50021"/>
              </a:buClr>
              <a:buFont typeface="Wingdings" pitchFamily="2" charset="2"/>
              <a:buChar char="Ø"/>
            </a:pPr>
            <a:r>
              <a:rPr lang="it-IT" sz="1200" dirty="0" smtClean="0">
                <a:latin typeface="Arial" pitchFamily="34" charset="0"/>
                <a:cs typeface="Arial" pitchFamily="34" charset="0"/>
              </a:rPr>
              <a:t>Il </a:t>
            </a:r>
            <a:r>
              <a:rPr lang="it-IT" sz="1200" b="1" dirty="0" smtClean="0">
                <a:latin typeface="Arial" pitchFamily="34" charset="0"/>
                <a:cs typeface="Arial" pitchFamily="34" charset="0"/>
              </a:rPr>
              <a:t>6% </a:t>
            </a:r>
            <a:r>
              <a:rPr lang="it-IT" sz="1200" dirty="0" smtClean="0">
                <a:latin typeface="Arial" pitchFamily="34" charset="0"/>
                <a:cs typeface="Arial" pitchFamily="34" charset="0"/>
              </a:rPr>
              <a:t>(8% nel 2014) ha giudicato </a:t>
            </a:r>
            <a:r>
              <a:rPr lang="it-IT" sz="1200" b="1" i="1" dirty="0" smtClean="0">
                <a:latin typeface="Arial" pitchFamily="34" charset="0"/>
                <a:cs typeface="Arial" pitchFamily="34" charset="0"/>
              </a:rPr>
              <a:t>«sufficiente»</a:t>
            </a:r>
            <a:r>
              <a:rPr lang="it-IT" sz="1200" dirty="0" smtClean="0">
                <a:latin typeface="Arial" pitchFamily="34" charset="0"/>
                <a:cs typeface="Arial" pitchFamily="34" charset="0"/>
              </a:rPr>
              <a:t> l’operato camerale</a:t>
            </a:r>
          </a:p>
          <a:p>
            <a:pPr marL="285750" indent="-285750" algn="just">
              <a:buClr>
                <a:srgbClr val="A50021"/>
              </a:buClr>
              <a:buFont typeface="Wingdings" pitchFamily="2" charset="2"/>
              <a:buChar char="Ø"/>
            </a:pPr>
            <a:endParaRPr lang="it-IT" sz="1200" dirty="0">
              <a:latin typeface="Arial" pitchFamily="34" charset="0"/>
              <a:cs typeface="Arial" pitchFamily="34" charset="0"/>
            </a:endParaRPr>
          </a:p>
          <a:p>
            <a:pPr algn="just">
              <a:buClr>
                <a:srgbClr val="A50021"/>
              </a:buClr>
            </a:pPr>
            <a:r>
              <a:rPr lang="it-IT" sz="1200" dirty="0" smtClean="0">
                <a:latin typeface="Arial" pitchFamily="34" charset="0"/>
                <a:cs typeface="Arial" pitchFamily="34" charset="0"/>
              </a:rPr>
              <a:t>Solo una netta minoranza, il </a:t>
            </a:r>
            <a:r>
              <a:rPr lang="it-IT" sz="1200" b="1" dirty="0" smtClean="0">
                <a:latin typeface="Arial" pitchFamily="34" charset="0"/>
                <a:cs typeface="Arial" pitchFamily="34" charset="0"/>
              </a:rPr>
              <a:t>2%</a:t>
            </a:r>
            <a:r>
              <a:rPr lang="it-IT" sz="1200" dirty="0" smtClean="0">
                <a:latin typeface="Arial" pitchFamily="34" charset="0"/>
                <a:cs typeface="Arial" pitchFamily="34" charset="0"/>
              </a:rPr>
              <a:t>,(3% nel 2014) ha espresso il giudizio </a:t>
            </a:r>
            <a:r>
              <a:rPr lang="it-IT" sz="1200" b="1" i="1" dirty="0" smtClean="0">
                <a:latin typeface="Arial" pitchFamily="34" charset="0"/>
                <a:cs typeface="Arial" pitchFamily="34" charset="0"/>
              </a:rPr>
              <a:t>«insufficiente»</a:t>
            </a:r>
            <a:r>
              <a:rPr lang="it-IT" sz="1200" dirty="0" smtClean="0">
                <a:latin typeface="Arial" pitchFamily="34" charset="0"/>
                <a:cs typeface="Arial" pitchFamily="34" charset="0"/>
              </a:rPr>
              <a:t>.</a:t>
            </a:r>
          </a:p>
          <a:p>
            <a:pPr algn="just">
              <a:buClr>
                <a:srgbClr val="A50021"/>
              </a:buClr>
            </a:pPr>
            <a:endParaRPr lang="it-IT" sz="1200" dirty="0">
              <a:latin typeface="Arial" pitchFamily="34" charset="0"/>
              <a:cs typeface="Arial" pitchFamily="34" charset="0"/>
            </a:endParaRPr>
          </a:p>
          <a:p>
            <a:pPr algn="just">
              <a:buClr>
                <a:srgbClr val="A50021"/>
              </a:buClr>
            </a:pPr>
            <a:r>
              <a:rPr lang="it-IT" sz="1200" dirty="0" smtClean="0">
                <a:latin typeface="Arial" pitchFamily="34" charset="0"/>
                <a:cs typeface="Arial" pitchFamily="34" charset="0"/>
              </a:rPr>
              <a:t>In una scala da 1 a 5 il giudizio complessivo sulle attività della Camera di Commercio di Verona si conferma sul valore di </a:t>
            </a:r>
            <a:r>
              <a:rPr lang="it-IT" sz="1200" b="1" dirty="0" smtClean="0">
                <a:latin typeface="Arial" pitchFamily="34" charset="0"/>
                <a:cs typeface="Arial" pitchFamily="34" charset="0"/>
              </a:rPr>
              <a:t>3,65.</a:t>
            </a:r>
            <a:endParaRPr lang="it-IT" sz="1200" b="1" dirty="0" smtClean="0">
              <a:latin typeface="Arial" pitchFamily="34" charset="0"/>
              <a:cs typeface="Arial" pitchFamily="34" charset="0"/>
            </a:endParaRPr>
          </a:p>
          <a:p>
            <a:pPr algn="just">
              <a:buClr>
                <a:srgbClr val="A50021"/>
              </a:buClr>
            </a:pPr>
            <a:endParaRPr lang="it-IT" sz="1300" dirty="0">
              <a:latin typeface="Arial" pitchFamily="34" charset="0"/>
              <a:cs typeface="Arial" pitchFamily="34" charset="0"/>
            </a:endParaRPr>
          </a:p>
          <a:p>
            <a:pPr algn="just">
              <a:buClr>
                <a:srgbClr val="A50021"/>
              </a:buClr>
            </a:pPr>
            <a:endParaRPr lang="it-IT" sz="1300" dirty="0"/>
          </a:p>
        </p:txBody>
      </p:sp>
      <p:sp>
        <p:nvSpPr>
          <p:cNvPr id="5" name="CasellaDiTesto 4"/>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7"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Giudizio complessivo</a:t>
            </a:r>
            <a:endParaRPr lang="it-IT" sz="1200" b="1" dirty="0">
              <a:solidFill>
                <a:srgbClr val="C00000"/>
              </a:solidFill>
            </a:endParaRPr>
          </a:p>
        </p:txBody>
      </p:sp>
      <p:cxnSp>
        <p:nvCxnSpPr>
          <p:cNvPr id="8" name="Connettore 1 7"/>
          <p:cNvCxnSpPr/>
          <p:nvPr/>
        </p:nvCxnSpPr>
        <p:spPr>
          <a:xfrm>
            <a:off x="899592" y="692696"/>
            <a:ext cx="7526129"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174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5" y="764704"/>
            <a:ext cx="7488832" cy="5184576"/>
          </a:xfrm>
          <a:solidFill>
            <a:schemeClr val="bg1"/>
          </a:solidFill>
        </p:spPr>
        <p:txBody>
          <a:bodyPr>
            <a:normAutofit/>
          </a:bodyPr>
          <a:lstStyle/>
          <a:p>
            <a:pPr marL="0" indent="0" algn="ctr" fontAlgn="base">
              <a:lnSpc>
                <a:spcPct val="80000"/>
              </a:lnSpc>
              <a:spcBef>
                <a:spcPct val="15000"/>
              </a:spcBef>
              <a:spcAft>
                <a:spcPct val="0"/>
              </a:spcAft>
              <a:buClrTx/>
              <a:buNone/>
            </a:pPr>
            <a:r>
              <a:rPr lang="it-IT" b="1" dirty="0">
                <a:solidFill>
                  <a:srgbClr val="990033"/>
                </a:solidFill>
                <a:latin typeface="Arial" pitchFamily="34" charset="0"/>
                <a:ea typeface="ＭＳ Ｐゴシック" pitchFamily="34" charset="-128"/>
                <a:cs typeface="Arial" pitchFamily="34" charset="0"/>
              </a:rPr>
              <a:t>Anagrafica soggetti </a:t>
            </a:r>
            <a:r>
              <a:rPr lang="it-IT" b="1" dirty="0" smtClean="0">
                <a:solidFill>
                  <a:srgbClr val="990033"/>
                </a:solidFill>
                <a:latin typeface="Arial" pitchFamily="34" charset="0"/>
                <a:ea typeface="ＭＳ Ｐゴシック" pitchFamily="34" charset="-128"/>
                <a:cs typeface="Arial" pitchFamily="34" charset="0"/>
              </a:rPr>
              <a:t>intervistati</a:t>
            </a:r>
          </a:p>
          <a:p>
            <a:pPr marL="0" indent="0" algn="ctr" fontAlgn="base">
              <a:lnSpc>
                <a:spcPct val="80000"/>
              </a:lnSpc>
              <a:spcBef>
                <a:spcPct val="15000"/>
              </a:spcBef>
              <a:spcAft>
                <a:spcPct val="0"/>
              </a:spcAft>
              <a:buClrTx/>
              <a:buNone/>
            </a:pPr>
            <a:endParaRPr lang="it-IT" b="1" dirty="0">
              <a:solidFill>
                <a:srgbClr val="990033"/>
              </a:solidFill>
              <a:latin typeface="Arial" pitchFamily="34" charset="0"/>
              <a:ea typeface="ＭＳ Ｐゴシック" pitchFamily="34" charset="-128"/>
              <a:cs typeface="Arial" pitchFamily="34" charset="0"/>
            </a:endParaRPr>
          </a:p>
          <a:p>
            <a:pPr marL="0" indent="0" algn="ctr" fontAlgn="base">
              <a:lnSpc>
                <a:spcPct val="80000"/>
              </a:lnSpc>
              <a:spcBef>
                <a:spcPct val="15000"/>
              </a:spcBef>
              <a:spcAft>
                <a:spcPct val="0"/>
              </a:spcAft>
              <a:buClrTx/>
              <a:buNone/>
            </a:pPr>
            <a:endParaRPr lang="it-IT" b="1" dirty="0">
              <a:solidFill>
                <a:srgbClr val="990033"/>
              </a:solidFill>
              <a:latin typeface="Arial" pitchFamily="34" charset="0"/>
              <a:ea typeface="ＭＳ Ｐゴシック" pitchFamily="34" charset="-128"/>
              <a:cs typeface="Arial" pitchFamily="34" charset="0"/>
            </a:endParaRPr>
          </a:p>
          <a:p>
            <a:pPr marL="0" indent="0" algn="just">
              <a:spcBef>
                <a:spcPts val="600"/>
              </a:spcBef>
              <a:buNone/>
            </a:pPr>
            <a:endParaRPr lang="it-IT" sz="900" dirty="0" smtClean="0">
              <a:solidFill>
                <a:srgbClr val="303030"/>
              </a:solidFill>
              <a:latin typeface="Arial" pitchFamily="34" charset="0"/>
              <a:cs typeface="Arial" pitchFamily="34" charset="0"/>
            </a:endParaRPr>
          </a:p>
          <a:p>
            <a:pPr marL="0" indent="0">
              <a:buNone/>
            </a:pPr>
            <a:endParaRPr lang="it-IT" sz="1400" dirty="0" smtClean="0">
              <a:solidFill>
                <a:srgbClr val="303030"/>
              </a:solidFill>
              <a:latin typeface="Arial" pitchFamily="34" charset="0"/>
              <a:cs typeface="Arial" pitchFamily="34" charset="0"/>
            </a:endParaRPr>
          </a:p>
          <a:p>
            <a:pPr marL="0" indent="0">
              <a:buNone/>
            </a:pPr>
            <a:r>
              <a:rPr lang="it-IT" dirty="0" smtClean="0">
                <a:solidFill>
                  <a:srgbClr val="303030"/>
                </a:solidFill>
                <a:latin typeface="Arial" pitchFamily="34" charset="0"/>
                <a:cs typeface="Arial" pitchFamily="34" charset="0"/>
              </a:rPr>
              <a:t>  </a:t>
            </a:r>
          </a:p>
          <a:p>
            <a:endParaRPr lang="it-IT" dirty="0" smtClean="0">
              <a:solidFill>
                <a:srgbClr val="303030"/>
              </a:solidFill>
              <a:latin typeface="Arial" pitchFamily="34" charset="0"/>
              <a:cs typeface="Arial" pitchFamily="34" charset="0"/>
            </a:endParaRPr>
          </a:p>
          <a:p>
            <a:endParaRPr lang="it-IT" dirty="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smtClean="0">
              <a:solidFill>
                <a:srgbClr val="303030"/>
              </a:solidFill>
              <a:latin typeface="Arial" pitchFamily="34" charset="0"/>
              <a:cs typeface="Arial" pitchFamily="34" charset="0"/>
            </a:endParaRPr>
          </a:p>
          <a:p>
            <a:endParaRPr lang="it-IT" dirty="0">
              <a:solidFill>
                <a:srgbClr val="303030"/>
              </a:solidFill>
              <a:latin typeface="Arial" pitchFamily="34" charset="0"/>
              <a:cs typeface="Arial" pitchFamily="34" charset="0"/>
            </a:endParaRPr>
          </a:p>
          <a:p>
            <a:pPr algn="r"/>
            <a:endParaRPr lang="it-IT" dirty="0" smtClean="0">
              <a:solidFill>
                <a:srgbClr val="303030"/>
              </a:solidFill>
              <a:latin typeface="Arial" pitchFamily="34" charset="0"/>
              <a:cs typeface="Arial" pitchFamily="34" charset="0"/>
            </a:endParaRPr>
          </a:p>
          <a:p>
            <a:pPr marL="0" indent="0">
              <a:buNone/>
            </a:pPr>
            <a:endParaRPr lang="it-IT" dirty="0"/>
          </a:p>
        </p:txBody>
      </p:sp>
      <p:sp>
        <p:nvSpPr>
          <p:cNvPr id="5" name="Segnaposto numero diapositiva 4"/>
          <p:cNvSpPr>
            <a:spLocks noGrp="1"/>
          </p:cNvSpPr>
          <p:nvPr>
            <p:ph type="sldNum" sz="quarter" idx="15"/>
          </p:nvPr>
        </p:nvSpPr>
        <p:spPr>
          <a:xfrm>
            <a:off x="8120921" y="6336792"/>
            <a:ext cx="609600" cy="521208"/>
          </a:xfrm>
        </p:spPr>
        <p:txBody>
          <a:bodyPr/>
          <a:lstStyle/>
          <a:p>
            <a:fld id="{122D5918-3488-4C42-AA98-52511C6EF229}" type="slidenum">
              <a:rPr lang="it-IT" smtClean="0"/>
              <a:pPr/>
              <a:t>4</a:t>
            </a:fld>
            <a:endParaRPr lang="it-IT" dirty="0"/>
          </a:p>
        </p:txBody>
      </p:sp>
      <p:sp>
        <p:nvSpPr>
          <p:cNvPr id="7" name="CasellaDiTesto 6"/>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8"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990033"/>
                </a:solidFill>
              </a:rPr>
              <a:t>Anagrafica soggetti intervistati</a:t>
            </a:r>
            <a:endParaRPr lang="it-IT" sz="1200" b="1" dirty="0">
              <a:solidFill>
                <a:srgbClr val="990033"/>
              </a:solidFill>
            </a:endParaRPr>
          </a:p>
        </p:txBody>
      </p:sp>
      <p:cxnSp>
        <p:nvCxnSpPr>
          <p:cNvPr id="9" name="Connettore 1 8"/>
          <p:cNvCxnSpPr/>
          <p:nvPr/>
        </p:nvCxnSpPr>
        <p:spPr>
          <a:xfrm>
            <a:off x="539552" y="692696"/>
            <a:ext cx="7886169"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ttangolo 5"/>
          <p:cNvSpPr/>
          <p:nvPr/>
        </p:nvSpPr>
        <p:spPr>
          <a:xfrm>
            <a:off x="8283695" y="5816228"/>
            <a:ext cx="284052" cy="307777"/>
          </a:xfrm>
          <a:prstGeom prst="rect">
            <a:avLst/>
          </a:prstGeom>
        </p:spPr>
        <p:txBody>
          <a:bodyPr wrap="none">
            <a:spAutoFit/>
          </a:bodyPr>
          <a:lstStyle/>
          <a:p>
            <a:pPr lvl="0"/>
            <a:fld id="{122D5918-3488-4C42-AA98-52511C6EF229}" type="slidenum">
              <a:rPr lang="it-IT" sz="1400">
                <a:solidFill>
                  <a:schemeClr val="bg1"/>
                </a:solidFill>
              </a:rPr>
              <a:pPr lvl="0"/>
              <a:t>4</a:t>
            </a:fld>
            <a:endParaRPr lang="it-IT" sz="1400" dirty="0">
              <a:solidFill>
                <a:schemeClr val="bg1"/>
              </a:solidFill>
            </a:endParaRPr>
          </a:p>
        </p:txBody>
      </p:sp>
      <p:sp>
        <p:nvSpPr>
          <p:cNvPr id="10" name="CasellaDiTesto 9"/>
          <p:cNvSpPr txBox="1"/>
          <p:nvPr/>
        </p:nvSpPr>
        <p:spPr>
          <a:xfrm>
            <a:off x="539551" y="1984883"/>
            <a:ext cx="3456385" cy="2677656"/>
          </a:xfrm>
          <a:prstGeom prst="rect">
            <a:avLst/>
          </a:prstGeom>
          <a:noFill/>
        </p:spPr>
        <p:txBody>
          <a:bodyPr wrap="square" rtlCol="0">
            <a:spAutoFit/>
          </a:bodyPr>
          <a:lstStyle/>
          <a:p>
            <a:pPr algn="just"/>
            <a:r>
              <a:rPr lang="it-IT" sz="1200" dirty="0">
                <a:solidFill>
                  <a:srgbClr val="303030"/>
                </a:solidFill>
                <a:latin typeface="Arial" pitchFamily="34" charset="0"/>
                <a:cs typeface="Arial" pitchFamily="34" charset="0"/>
              </a:rPr>
              <a:t>La prima area del questionario è stata strutturata per ottenere informazioni circa la natura giuridica dell’impresa rispondente e la sede di </a:t>
            </a:r>
            <a:r>
              <a:rPr lang="it-IT" sz="1200" dirty="0" smtClean="0">
                <a:solidFill>
                  <a:srgbClr val="303030"/>
                </a:solidFill>
                <a:latin typeface="Arial" pitchFamily="34" charset="0"/>
                <a:cs typeface="Arial" pitchFamily="34" charset="0"/>
              </a:rPr>
              <a:t>attività.</a:t>
            </a:r>
          </a:p>
          <a:p>
            <a:pPr algn="just"/>
            <a:endParaRPr lang="it-IT" sz="1200" dirty="0" smtClean="0">
              <a:solidFill>
                <a:srgbClr val="303030"/>
              </a:solidFill>
              <a:latin typeface="Arial" pitchFamily="34" charset="0"/>
              <a:cs typeface="Arial" pitchFamily="34" charset="0"/>
            </a:endParaRPr>
          </a:p>
          <a:p>
            <a:pPr algn="just"/>
            <a:endParaRPr lang="it-IT" sz="1200" dirty="0" smtClean="0">
              <a:solidFill>
                <a:srgbClr val="303030"/>
              </a:solidFill>
              <a:latin typeface="Arial" pitchFamily="34" charset="0"/>
              <a:cs typeface="Arial" pitchFamily="34" charset="0"/>
            </a:endParaRPr>
          </a:p>
          <a:p>
            <a:pPr algn="just"/>
            <a:r>
              <a:rPr lang="it-IT" sz="1200" dirty="0" smtClean="0">
                <a:solidFill>
                  <a:srgbClr val="303030"/>
                </a:solidFill>
                <a:latin typeface="Arial" pitchFamily="34" charset="0"/>
                <a:cs typeface="Arial" pitchFamily="34" charset="0"/>
              </a:rPr>
              <a:t>La prevalenza tra i rispondenti è rappresentata da Società di capitali (</a:t>
            </a:r>
            <a:r>
              <a:rPr lang="it-IT" sz="1200" b="1" dirty="0" smtClean="0">
                <a:solidFill>
                  <a:srgbClr val="303030"/>
                </a:solidFill>
                <a:latin typeface="Arial" pitchFamily="34" charset="0"/>
                <a:cs typeface="Arial" pitchFamily="34" charset="0"/>
              </a:rPr>
              <a:t>42%</a:t>
            </a:r>
            <a:r>
              <a:rPr lang="it-IT" sz="1200" dirty="0" smtClean="0">
                <a:solidFill>
                  <a:srgbClr val="303030"/>
                </a:solidFill>
                <a:latin typeface="Arial" pitchFamily="34" charset="0"/>
                <a:cs typeface="Arial" pitchFamily="34" charset="0"/>
              </a:rPr>
              <a:t>) e Professionisti (</a:t>
            </a:r>
            <a:r>
              <a:rPr lang="it-IT" sz="1200" b="1" dirty="0" smtClean="0">
                <a:solidFill>
                  <a:srgbClr val="303030"/>
                </a:solidFill>
                <a:latin typeface="Arial" pitchFamily="34" charset="0"/>
                <a:cs typeface="Arial" pitchFamily="34" charset="0"/>
              </a:rPr>
              <a:t>26%</a:t>
            </a:r>
            <a:r>
              <a:rPr lang="it-IT" sz="1200" dirty="0" smtClean="0">
                <a:solidFill>
                  <a:srgbClr val="303030"/>
                </a:solidFill>
                <a:latin typeface="Arial" pitchFamily="34" charset="0"/>
                <a:cs typeface="Arial" pitchFamily="34" charset="0"/>
              </a:rPr>
              <a:t>), pur subendo una diminuzione rispetto alla precedente rilevazione.</a:t>
            </a:r>
          </a:p>
          <a:p>
            <a:pPr algn="just"/>
            <a:endParaRPr lang="it-IT" sz="1200" dirty="0" smtClean="0">
              <a:solidFill>
                <a:srgbClr val="303030"/>
              </a:solidFill>
              <a:latin typeface="Arial" pitchFamily="34" charset="0"/>
              <a:cs typeface="Arial" pitchFamily="34" charset="0"/>
            </a:endParaRPr>
          </a:p>
          <a:p>
            <a:pPr algn="just"/>
            <a:endParaRPr lang="it-IT" sz="1200" dirty="0" smtClean="0">
              <a:solidFill>
                <a:srgbClr val="303030"/>
              </a:solidFill>
              <a:latin typeface="Arial" pitchFamily="34" charset="0"/>
              <a:cs typeface="Arial" pitchFamily="34" charset="0"/>
            </a:endParaRPr>
          </a:p>
          <a:p>
            <a:pPr algn="just"/>
            <a:r>
              <a:rPr lang="it-IT" sz="1200" dirty="0" smtClean="0">
                <a:solidFill>
                  <a:srgbClr val="303030"/>
                </a:solidFill>
                <a:latin typeface="Arial" pitchFamily="34" charset="0"/>
                <a:cs typeface="Arial" pitchFamily="34" charset="0"/>
              </a:rPr>
              <a:t>Notevole è invece l’aumento delle risposte tra le Società di persone e le Imprese individuali.</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887" y="1635401"/>
            <a:ext cx="4427885" cy="1507771"/>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2700000" scaled="1"/>
            <a:tileRect/>
          </a:gra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221" y="3181160"/>
            <a:ext cx="4419600" cy="2505075"/>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2700000" scaled="1"/>
            <a:tileRect/>
          </a:gradFill>
          <a:ln>
            <a:noFill/>
          </a:ln>
          <a:effectLst/>
        </p:spPr>
      </p:pic>
    </p:spTree>
    <p:extLst>
      <p:ext uri="{BB962C8B-B14F-4D97-AF65-F5344CB8AC3E}">
        <p14:creationId xmlns:p14="http://schemas.microsoft.com/office/powerpoint/2010/main" val="1301786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762000" y="685800"/>
            <a:ext cx="7543800" cy="4975448"/>
          </a:xfrm>
        </p:spPr>
        <p:txBody>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endParaRPr lang="it-IT" dirty="0"/>
          </a:p>
        </p:txBody>
      </p:sp>
      <p:sp>
        <p:nvSpPr>
          <p:cNvPr id="3" name="Segnaposto numero diapositiva 2"/>
          <p:cNvSpPr>
            <a:spLocks noGrp="1"/>
          </p:cNvSpPr>
          <p:nvPr>
            <p:ph type="sldNum" sz="quarter" idx="15"/>
          </p:nvPr>
        </p:nvSpPr>
        <p:spPr/>
        <p:txBody>
          <a:bodyPr/>
          <a:lstStyle/>
          <a:p>
            <a:fld id="{122D5918-3488-4C42-AA98-52511C6EF229}" type="slidenum">
              <a:rPr lang="it-IT" smtClean="0"/>
              <a:pPr/>
              <a:t>40</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1316806848"/>
              </p:ext>
            </p:extLst>
          </p:nvPr>
        </p:nvGraphicFramePr>
        <p:xfrm>
          <a:off x="899592" y="4153624"/>
          <a:ext cx="7056785" cy="2011680"/>
        </p:xfrm>
        <a:graphic>
          <a:graphicData uri="http://schemas.openxmlformats.org/drawingml/2006/table">
            <a:tbl>
              <a:tblPr firstRow="1" bandRow="1">
                <a:tableStyleId>{9DCAF9ED-07DC-4A11-8D7F-57B35C25682E}</a:tableStyleId>
              </a:tblPr>
              <a:tblGrid>
                <a:gridCol w="1176131"/>
                <a:gridCol w="1176131"/>
                <a:gridCol w="1320146"/>
                <a:gridCol w="1032115"/>
                <a:gridCol w="1272140"/>
                <a:gridCol w="1080122"/>
              </a:tblGrid>
              <a:tr h="620314">
                <a:tc>
                  <a:txBody>
                    <a:bodyPr/>
                    <a:lstStyle/>
                    <a:p>
                      <a:pPr algn="ctr"/>
                      <a:r>
                        <a:rPr lang="it-IT" sz="1200" dirty="0" smtClean="0">
                          <a:latin typeface="+mj-lt"/>
                        </a:rPr>
                        <a:t>Livelli</a:t>
                      </a:r>
                      <a:r>
                        <a:rPr lang="it-IT" sz="1200" baseline="0" dirty="0" smtClean="0">
                          <a:latin typeface="+mj-lt"/>
                        </a:rPr>
                        <a:t> di valutazione</a:t>
                      </a:r>
                      <a:endParaRPr lang="it-IT" sz="1200" dirty="0">
                        <a:latin typeface="+mj-lt"/>
                      </a:endParaRPr>
                    </a:p>
                  </a:txBody>
                  <a:tcPr>
                    <a:solidFill>
                      <a:schemeClr val="accent1">
                        <a:lumMod val="75000"/>
                      </a:schemeClr>
                    </a:solidFill>
                  </a:tcPr>
                </a:tc>
                <a:tc>
                  <a:txBody>
                    <a:bodyPr/>
                    <a:lstStyle/>
                    <a:p>
                      <a:pPr algn="ctr"/>
                      <a:r>
                        <a:rPr lang="it-IT" sz="1200" dirty="0" smtClean="0">
                          <a:latin typeface="+mj-lt"/>
                        </a:rPr>
                        <a:t>Numero di giudizi complessivi</a:t>
                      </a:r>
                      <a:endParaRPr lang="it-IT" sz="1200" dirty="0">
                        <a:latin typeface="+mj-lt"/>
                      </a:endParaRPr>
                    </a:p>
                  </a:txBody>
                  <a:tcPr>
                    <a:solidFill>
                      <a:schemeClr val="accent1">
                        <a:lumMod val="75000"/>
                      </a:schemeClr>
                    </a:solidFill>
                  </a:tcPr>
                </a:tc>
                <a:tc>
                  <a:txBody>
                    <a:bodyPr/>
                    <a:lstStyle/>
                    <a:p>
                      <a:pPr algn="ctr"/>
                      <a:r>
                        <a:rPr lang="it-IT" sz="1200" dirty="0" smtClean="0">
                          <a:latin typeface="+mj-lt"/>
                        </a:rPr>
                        <a:t>% Livello di soddisfazione</a:t>
                      </a:r>
                      <a:r>
                        <a:rPr lang="it-IT" sz="1200" baseline="0" dirty="0" smtClean="0">
                          <a:latin typeface="+mj-lt"/>
                        </a:rPr>
                        <a:t> espresso</a:t>
                      </a:r>
                      <a:endParaRPr lang="it-IT" sz="1200" dirty="0">
                        <a:latin typeface="+mj-lt"/>
                      </a:endParaRPr>
                    </a:p>
                  </a:txBody>
                  <a:tcPr>
                    <a:solidFill>
                      <a:schemeClr val="accent1">
                        <a:lumMod val="75000"/>
                      </a:schemeClr>
                    </a:solidFill>
                  </a:tcPr>
                </a:tc>
                <a:tc>
                  <a:txBody>
                    <a:bodyPr/>
                    <a:lstStyle/>
                    <a:p>
                      <a:pPr algn="ctr"/>
                      <a:r>
                        <a:rPr lang="it-IT" sz="1200" dirty="0" smtClean="0">
                          <a:latin typeface="+mj-lt"/>
                        </a:rPr>
                        <a:t>Emoticon</a:t>
                      </a:r>
                      <a:endParaRPr lang="it-IT" sz="1200" dirty="0">
                        <a:latin typeface="+mj-lt"/>
                      </a:endParaRPr>
                    </a:p>
                  </a:txBody>
                  <a:tcPr>
                    <a:solidFill>
                      <a:schemeClr val="accent1">
                        <a:lumMod val="75000"/>
                      </a:schemeClr>
                    </a:solidFill>
                  </a:tcPr>
                </a:tc>
                <a:tc>
                  <a:txBody>
                    <a:bodyPr/>
                    <a:lstStyle/>
                    <a:p>
                      <a:pPr algn="ctr"/>
                      <a:r>
                        <a:rPr lang="it-IT" sz="1200" dirty="0" smtClean="0">
                          <a:latin typeface="+mj-lt"/>
                        </a:rPr>
                        <a:t>Giudizio di soddisfazione</a:t>
                      </a:r>
                      <a:endParaRPr lang="it-IT" sz="1200" dirty="0">
                        <a:latin typeface="+mj-lt"/>
                      </a:endParaRPr>
                    </a:p>
                  </a:txBody>
                  <a:tcPr>
                    <a:solidFill>
                      <a:schemeClr val="accent1">
                        <a:lumMod val="75000"/>
                      </a:schemeClr>
                    </a:solidFill>
                  </a:tcPr>
                </a:tc>
                <a:tc>
                  <a:txBody>
                    <a:bodyPr/>
                    <a:lstStyle/>
                    <a:p>
                      <a:pPr algn="ctr"/>
                      <a:r>
                        <a:rPr lang="it-IT" sz="1200" dirty="0" smtClean="0">
                          <a:latin typeface="+mj-lt"/>
                        </a:rPr>
                        <a:t>Giudizio</a:t>
                      </a:r>
                      <a:r>
                        <a:rPr lang="it-IT" sz="1200" baseline="0" dirty="0" smtClean="0">
                          <a:latin typeface="+mj-lt"/>
                        </a:rPr>
                        <a:t> prevalente</a:t>
                      </a:r>
                      <a:endParaRPr lang="it-IT" sz="1200" dirty="0">
                        <a:latin typeface="+mj-lt"/>
                      </a:endParaRPr>
                    </a:p>
                  </a:txBody>
                  <a:tcPr>
                    <a:solidFill>
                      <a:schemeClr val="accent1">
                        <a:lumMod val="75000"/>
                      </a:schemeClr>
                    </a:solidFill>
                  </a:tcPr>
                </a:tc>
              </a:tr>
              <a:tr h="443081">
                <a:tc>
                  <a:txBody>
                    <a:bodyPr/>
                    <a:lstStyle/>
                    <a:p>
                      <a:pPr algn="ctr"/>
                      <a:r>
                        <a:rPr lang="it-IT" sz="1200" dirty="0" smtClean="0">
                          <a:latin typeface="+mj-lt"/>
                          <a:cs typeface="Arial" panose="020B0604020202020204" pitchFamily="34" charset="0"/>
                        </a:rPr>
                        <a:t>1</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8</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2%</a:t>
                      </a:r>
                      <a:endParaRPr lang="it-IT" sz="1200"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negativo</a:t>
                      </a:r>
                      <a:endParaRPr lang="it-IT" sz="1200" dirty="0">
                        <a:latin typeface="+mj-lt"/>
                        <a:cs typeface="Arial" panose="020B0604020202020204" pitchFamily="34" charset="0"/>
                      </a:endParaRPr>
                    </a:p>
                  </a:txBody>
                  <a:tcPr/>
                </a:tc>
                <a:tc rowSpan="3">
                  <a:txBody>
                    <a:bodyPr/>
                    <a:lstStyle/>
                    <a:p>
                      <a:endParaRPr lang="it-IT" sz="1200" dirty="0">
                        <a:latin typeface="+mj-lt"/>
                      </a:endParaRPr>
                    </a:p>
                  </a:txBody>
                  <a:tcPr/>
                </a:tc>
              </a:tr>
              <a:tr h="443081">
                <a:tc>
                  <a:txBody>
                    <a:bodyPr/>
                    <a:lstStyle/>
                    <a:p>
                      <a:pPr algn="ctr"/>
                      <a:r>
                        <a:rPr lang="it-IT" sz="1200" dirty="0" smtClean="0">
                          <a:latin typeface="+mj-lt"/>
                          <a:cs typeface="Arial" panose="020B0604020202020204" pitchFamily="34" charset="0"/>
                        </a:rPr>
                        <a:t>2</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25</a:t>
                      </a:r>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6%</a:t>
                      </a:r>
                      <a:endParaRPr lang="it-IT" sz="1200"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sufficiente</a:t>
                      </a:r>
                      <a:endParaRPr lang="it-IT" sz="1200" dirty="0">
                        <a:latin typeface="+mj-lt"/>
                        <a:cs typeface="Arial" panose="020B0604020202020204" pitchFamily="34" charset="0"/>
                      </a:endParaRPr>
                    </a:p>
                  </a:txBody>
                  <a:tcPr/>
                </a:tc>
                <a:tc vMerge="1">
                  <a:txBody>
                    <a:bodyPr/>
                    <a:lstStyle/>
                    <a:p>
                      <a:endParaRPr lang="it-IT" sz="1200" dirty="0"/>
                    </a:p>
                  </a:txBody>
                  <a:tcPr/>
                </a:tc>
              </a:tr>
              <a:tr h="443081">
                <a:tc>
                  <a:txBody>
                    <a:bodyPr/>
                    <a:lstStyle/>
                    <a:p>
                      <a:pPr algn="ctr"/>
                      <a:r>
                        <a:rPr lang="it-IT" sz="1200" dirty="0" smtClean="0">
                          <a:latin typeface="+mj-lt"/>
                          <a:cs typeface="Arial" panose="020B0604020202020204" pitchFamily="34" charset="0"/>
                        </a:rPr>
                        <a:t>3-4-5</a:t>
                      </a:r>
                      <a:endParaRPr lang="it-IT" sz="1200" b="1"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363</a:t>
                      </a:r>
                      <a:endParaRPr lang="it-IT" sz="1200" b="1"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92%</a:t>
                      </a:r>
                      <a:endParaRPr lang="it-IT" sz="1200" b="1" dirty="0">
                        <a:latin typeface="+mj-lt"/>
                        <a:cs typeface="Arial" panose="020B0604020202020204" pitchFamily="34" charset="0"/>
                      </a:endParaRPr>
                    </a:p>
                  </a:txBody>
                  <a:tcPr/>
                </a:tc>
                <a:tc>
                  <a:txBody>
                    <a:bodyPr/>
                    <a:lstStyle/>
                    <a:p>
                      <a:endParaRPr lang="it-IT" sz="1200" dirty="0">
                        <a:latin typeface="+mj-lt"/>
                        <a:cs typeface="Arial" panose="020B0604020202020204" pitchFamily="34" charset="0"/>
                      </a:endParaRPr>
                    </a:p>
                  </a:txBody>
                  <a:tcPr/>
                </a:tc>
                <a:tc>
                  <a:txBody>
                    <a:bodyPr/>
                    <a:lstStyle/>
                    <a:p>
                      <a:pPr algn="ctr"/>
                      <a:r>
                        <a:rPr lang="it-IT" sz="1200" dirty="0" smtClean="0">
                          <a:latin typeface="+mj-lt"/>
                          <a:cs typeface="Arial" panose="020B0604020202020204" pitchFamily="34" charset="0"/>
                        </a:rPr>
                        <a:t>Giudizio positivo</a:t>
                      </a:r>
                      <a:endParaRPr lang="it-IT" sz="1200" b="1" dirty="0">
                        <a:latin typeface="+mj-lt"/>
                        <a:cs typeface="Arial" panose="020B0604020202020204" pitchFamily="34" charset="0"/>
                      </a:endParaRPr>
                    </a:p>
                  </a:txBody>
                  <a:tcPr/>
                </a:tc>
                <a:tc vMerge="1">
                  <a:txBody>
                    <a:bodyPr/>
                    <a:lstStyle/>
                    <a:p>
                      <a:endParaRPr lang="it-IT" sz="1200" dirty="0"/>
                    </a:p>
                  </a:txBody>
                  <a:tcPr/>
                </a:tc>
              </a:tr>
            </a:tbl>
          </a:graphicData>
        </a:graphic>
      </p:graphicFrame>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4932040" y="4833780"/>
            <a:ext cx="360040" cy="360039"/>
          </a:xfrm>
          <a:prstGeom prst="rect">
            <a:avLst/>
          </a:prstGeom>
        </p:spPr>
      </p:pic>
      <p:pic>
        <p:nvPicPr>
          <p:cNvPr id="7" name="Immagine 6"/>
          <p:cNvPicPr/>
          <p:nvPr/>
        </p:nvPicPr>
        <p:blipFill>
          <a:blip r:embed="rId3" cstate="print">
            <a:extLst>
              <a:ext uri="{28A0092B-C50C-407E-A947-70E740481C1C}">
                <a14:useLocalDpi xmlns:a14="http://schemas.microsoft.com/office/drawing/2010/main" val="0"/>
              </a:ext>
            </a:extLst>
          </a:blip>
          <a:stretch>
            <a:fillRect/>
          </a:stretch>
        </p:blipFill>
        <p:spPr>
          <a:xfrm>
            <a:off x="4932040" y="5292987"/>
            <a:ext cx="360040" cy="360040"/>
          </a:xfrm>
          <a:prstGeom prst="rect">
            <a:avLst/>
          </a:prstGeom>
        </p:spPr>
      </p:pic>
      <p:pic>
        <p:nvPicPr>
          <p:cNvPr id="8" name="Immagine 7"/>
          <p:cNvPicPr/>
          <p:nvPr/>
        </p:nvPicPr>
        <p:blipFill>
          <a:blip r:embed="rId4" cstate="print">
            <a:extLst>
              <a:ext uri="{28A0092B-C50C-407E-A947-70E740481C1C}">
                <a14:useLocalDpi xmlns:a14="http://schemas.microsoft.com/office/drawing/2010/main" val="0"/>
              </a:ext>
            </a:extLst>
          </a:blip>
          <a:stretch>
            <a:fillRect/>
          </a:stretch>
        </p:blipFill>
        <p:spPr>
          <a:xfrm>
            <a:off x="4932040" y="5743141"/>
            <a:ext cx="360040" cy="360040"/>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tretch>
            <a:fillRect/>
          </a:stretch>
        </p:blipFill>
        <p:spPr>
          <a:xfrm>
            <a:off x="7236296" y="5013176"/>
            <a:ext cx="648072" cy="648072"/>
          </a:xfrm>
          <a:prstGeom prst="rect">
            <a:avLst/>
          </a:prstGeom>
        </p:spPr>
      </p:pic>
      <p:sp>
        <p:nvSpPr>
          <p:cNvPr id="12" name="CasellaDiTesto 11"/>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Giudizio complessivo</a:t>
            </a:r>
            <a:endParaRPr lang="it-IT" sz="1200" b="1" dirty="0">
              <a:solidFill>
                <a:srgbClr val="C00000"/>
              </a:solidFill>
            </a:endParaRPr>
          </a:p>
        </p:txBody>
      </p:sp>
      <p:cxnSp>
        <p:nvCxnSpPr>
          <p:cNvPr id="14" name="Connettore 1 13"/>
          <p:cNvCxnSpPr/>
          <p:nvPr/>
        </p:nvCxnSpPr>
        <p:spPr>
          <a:xfrm>
            <a:off x="899592" y="685799"/>
            <a:ext cx="7526129"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717104"/>
            <a:ext cx="4320480" cy="341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381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Giudizio complessivo </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Giudizio complessivo</a:t>
            </a:r>
            <a:endParaRPr lang="it-IT" sz="1200" b="1" dirty="0">
              <a:solidFill>
                <a:srgbClr val="C00000"/>
              </a:solidFill>
            </a:endParaRPr>
          </a:p>
        </p:txBody>
      </p:sp>
      <p:cxnSp>
        <p:nvCxnSpPr>
          <p:cNvPr id="7" name="Connettore 1 6"/>
          <p:cNvCxnSpPr/>
          <p:nvPr/>
        </p:nvCxnSpPr>
        <p:spPr>
          <a:xfrm>
            <a:off x="1115616" y="685799"/>
            <a:ext cx="7310105"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41</a:t>
            </a:fld>
            <a:endParaRPr lang="it-IT"/>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908720"/>
            <a:ext cx="7319258" cy="45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478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762000" y="685800"/>
            <a:ext cx="7543800" cy="4687416"/>
          </a:xfrm>
        </p:spPr>
        <p:txBody>
          <a:bodyPr>
            <a:normAutofit/>
          </a:bodyPr>
          <a:lstStyle/>
          <a:p>
            <a:pPr marL="0" indent="0">
              <a:buNone/>
            </a:pPr>
            <a:endParaRPr lang="it-IT" dirty="0" smtClean="0"/>
          </a:p>
          <a:p>
            <a:endParaRPr lang="it-IT" dirty="0"/>
          </a:p>
          <a:p>
            <a:endParaRPr lang="it-IT" dirty="0" smtClean="0"/>
          </a:p>
          <a:p>
            <a:endParaRPr lang="it-IT" dirty="0"/>
          </a:p>
          <a:p>
            <a:endParaRPr lang="it-IT" dirty="0" smtClean="0"/>
          </a:p>
          <a:p>
            <a:endParaRPr lang="it-IT" dirty="0"/>
          </a:p>
          <a:p>
            <a:pPr marL="0" indent="0">
              <a:buNone/>
            </a:pPr>
            <a:endParaRPr lang="it-IT" dirty="0"/>
          </a:p>
        </p:txBody>
      </p:sp>
      <p:sp>
        <p:nvSpPr>
          <p:cNvPr id="8" name="Segnaposto numero diapositiva 7"/>
          <p:cNvSpPr>
            <a:spLocks noGrp="1"/>
          </p:cNvSpPr>
          <p:nvPr>
            <p:ph type="sldNum" sz="quarter" idx="15"/>
          </p:nvPr>
        </p:nvSpPr>
        <p:spPr/>
        <p:txBody>
          <a:bodyPr/>
          <a:lstStyle/>
          <a:p>
            <a:fld id="{122D5918-3488-4C42-AA98-52511C6EF229}" type="slidenum">
              <a:rPr lang="it-IT" smtClean="0"/>
              <a:pPr/>
              <a:t>42</a:t>
            </a:fld>
            <a:endParaRPr lang="it-IT"/>
          </a:p>
        </p:txBody>
      </p:sp>
      <p:sp>
        <p:nvSpPr>
          <p:cNvPr id="3" name="Rettangolo 2"/>
          <p:cNvSpPr/>
          <p:nvPr/>
        </p:nvSpPr>
        <p:spPr>
          <a:xfrm>
            <a:off x="990806" y="980728"/>
            <a:ext cx="7416824" cy="4632037"/>
          </a:xfrm>
          <a:prstGeom prst="rect">
            <a:avLst/>
          </a:prstGeom>
          <a:solidFill>
            <a:schemeClr val="bg1"/>
          </a:solidFill>
        </p:spPr>
        <p:txBody>
          <a:bodyPr wrap="square">
            <a:spAutoFit/>
          </a:bodyPr>
          <a:lstStyle/>
          <a:p>
            <a:endParaRPr lang="it-IT" sz="2400" dirty="0" smtClean="0">
              <a:latin typeface="Arial" pitchFamily="34" charset="0"/>
              <a:cs typeface="Arial" pitchFamily="34" charset="0"/>
            </a:endParaRPr>
          </a:p>
          <a:p>
            <a:r>
              <a:rPr lang="it-IT" sz="2400" b="1" dirty="0" smtClean="0">
                <a:solidFill>
                  <a:srgbClr val="990033"/>
                </a:solidFill>
                <a:latin typeface="Arial" pitchFamily="34" charset="0"/>
                <a:cs typeface="Arial" pitchFamily="34" charset="0"/>
              </a:rPr>
              <a:t>Nota metodologica</a:t>
            </a:r>
          </a:p>
          <a:p>
            <a:pPr algn="just"/>
            <a:endParaRPr lang="it-IT" sz="1300" dirty="0" smtClean="0">
              <a:latin typeface="Arial" pitchFamily="34" charset="0"/>
              <a:cs typeface="Arial" pitchFamily="34" charset="0"/>
            </a:endParaRPr>
          </a:p>
          <a:p>
            <a:pPr algn="just"/>
            <a:endParaRPr lang="it-IT" sz="1300" dirty="0" smtClean="0">
              <a:latin typeface="Arial" pitchFamily="34" charset="0"/>
              <a:cs typeface="Arial" pitchFamily="34" charset="0"/>
            </a:endParaRPr>
          </a:p>
          <a:p>
            <a:pPr algn="just" eaLnBrk="0" fontAlgn="base" hangingPunct="0">
              <a:spcAft>
                <a:spcPct val="0"/>
              </a:spcAft>
            </a:pPr>
            <a:r>
              <a:rPr lang="it-IT" sz="1300" b="1" i="1" dirty="0" smtClean="0">
                <a:solidFill>
                  <a:srgbClr val="990033"/>
                </a:solidFill>
                <a:latin typeface="Arial" pitchFamily="34" charset="0"/>
                <a:cs typeface="Arial" pitchFamily="34" charset="0"/>
              </a:rPr>
              <a:t>Tecnica di rilevazione</a:t>
            </a:r>
            <a:r>
              <a:rPr lang="it-IT" sz="1300" dirty="0" smtClean="0">
                <a:latin typeface="Arial" pitchFamily="34" charset="0"/>
                <a:cs typeface="Arial" pitchFamily="34" charset="0"/>
              </a:rPr>
              <a:t>: l’indagine, che </a:t>
            </a:r>
            <a:r>
              <a:rPr lang="it-IT" sz="1300" dirty="0" smtClean="0">
                <a:latin typeface="Arial" charset="0"/>
                <a:cs typeface="Arial" charset="0"/>
              </a:rPr>
              <a:t>mirava </a:t>
            </a:r>
            <a:r>
              <a:rPr lang="it-IT" sz="1300" dirty="0">
                <a:latin typeface="Arial" charset="0"/>
                <a:cs typeface="Arial" charset="0"/>
              </a:rPr>
              <a:t>a raggiungere un campione di almeno </a:t>
            </a:r>
            <a:r>
              <a:rPr lang="it-IT" sz="1300" dirty="0" smtClean="0">
                <a:latin typeface="Arial" charset="0"/>
                <a:cs typeface="Arial" charset="0"/>
              </a:rPr>
              <a:t>4.000 </a:t>
            </a:r>
            <a:r>
              <a:rPr lang="it-IT" sz="1300" dirty="0">
                <a:latin typeface="Arial" charset="0"/>
                <a:cs typeface="Arial" charset="0"/>
              </a:rPr>
              <a:t>soggetti tra imprese, associazioni e professionisti del territorio </a:t>
            </a:r>
            <a:r>
              <a:rPr lang="it-IT" sz="1300" dirty="0" smtClean="0">
                <a:latin typeface="Arial" charset="0"/>
                <a:cs typeface="Arial" charset="0"/>
              </a:rPr>
              <a:t>veronese, </a:t>
            </a:r>
            <a:r>
              <a:rPr lang="it-IT" sz="1300" dirty="0" smtClean="0">
                <a:latin typeface="Arial" pitchFamily="34" charset="0"/>
                <a:cs typeface="Arial" pitchFamily="34" charset="0"/>
              </a:rPr>
              <a:t>è stata condotta </a:t>
            </a:r>
            <a:r>
              <a:rPr lang="it-IT" sz="1300" dirty="0">
                <a:latin typeface="Arial" charset="0"/>
                <a:cs typeface="Arial" charset="0"/>
              </a:rPr>
              <a:t>con il Sistema CAWI (Computer-</a:t>
            </a:r>
            <a:r>
              <a:rPr lang="it-IT" sz="1300" dirty="0" err="1">
                <a:latin typeface="Arial" charset="0"/>
                <a:cs typeface="Arial" charset="0"/>
              </a:rPr>
              <a:t>Assisted</a:t>
            </a:r>
            <a:r>
              <a:rPr lang="it-IT" sz="1300" dirty="0">
                <a:latin typeface="Arial" charset="0"/>
                <a:cs typeface="Arial" charset="0"/>
              </a:rPr>
              <a:t> Web </a:t>
            </a:r>
            <a:r>
              <a:rPr lang="it-IT" sz="1300" dirty="0" err="1">
                <a:latin typeface="Arial" charset="0"/>
                <a:cs typeface="Arial" charset="0"/>
              </a:rPr>
              <a:t>Interview</a:t>
            </a:r>
            <a:r>
              <a:rPr lang="it-IT" sz="1300" dirty="0" smtClean="0">
                <a:latin typeface="Arial" charset="0"/>
                <a:cs typeface="Arial" charset="0"/>
              </a:rPr>
              <a:t>) con l’invio tramite posta elettronica di un </a:t>
            </a:r>
            <a:r>
              <a:rPr lang="it-IT" sz="1300" dirty="0">
                <a:latin typeface="Arial" charset="0"/>
                <a:cs typeface="Arial" charset="0"/>
              </a:rPr>
              <a:t>questionario </a:t>
            </a:r>
            <a:r>
              <a:rPr lang="it-IT" sz="1300" dirty="0" smtClean="0">
                <a:latin typeface="Arial" charset="0"/>
                <a:cs typeface="Arial" charset="0"/>
              </a:rPr>
              <a:t>compilabile.</a:t>
            </a:r>
          </a:p>
          <a:p>
            <a:pPr lvl="0" eaLnBrk="0" fontAlgn="base" hangingPunct="0">
              <a:spcAft>
                <a:spcPct val="0"/>
              </a:spcAft>
            </a:pPr>
            <a:endParaRPr lang="it-IT" sz="1300" dirty="0">
              <a:solidFill>
                <a:srgbClr val="000000"/>
              </a:solidFill>
              <a:latin typeface="Arial" charset="0"/>
              <a:cs typeface="Arial" charset="0"/>
            </a:endParaRPr>
          </a:p>
          <a:p>
            <a:pPr lvl="0" algn="just" eaLnBrk="0" fontAlgn="base" hangingPunct="0">
              <a:spcAft>
                <a:spcPct val="0"/>
              </a:spcAft>
            </a:pPr>
            <a:r>
              <a:rPr lang="it-IT" sz="1300" b="1" i="1" dirty="0" smtClean="0">
                <a:solidFill>
                  <a:srgbClr val="990033"/>
                </a:solidFill>
                <a:latin typeface="Arial" charset="0"/>
                <a:cs typeface="Arial" charset="0"/>
              </a:rPr>
              <a:t>Trattamento del campione</a:t>
            </a:r>
            <a:r>
              <a:rPr lang="it-IT" sz="1300" dirty="0" smtClean="0">
                <a:latin typeface="Arial" charset="0"/>
                <a:cs typeface="Arial" charset="0"/>
              </a:rPr>
              <a:t>: per </a:t>
            </a:r>
            <a:r>
              <a:rPr lang="it-IT" sz="1300" dirty="0">
                <a:latin typeface="Arial" charset="0"/>
                <a:cs typeface="Arial" charset="0"/>
              </a:rPr>
              <a:t>la costruzione del campione di </a:t>
            </a:r>
            <a:r>
              <a:rPr lang="it-IT" sz="1300" dirty="0" smtClean="0">
                <a:latin typeface="Arial" charset="0"/>
                <a:cs typeface="Arial" charset="0"/>
              </a:rPr>
              <a:t>anagrafiche (comprendente imprese, professionisti, associazioni di categoria del territorio veronese) sono state utilizzate le banche </a:t>
            </a:r>
            <a:r>
              <a:rPr lang="it-IT" sz="1300" dirty="0">
                <a:latin typeface="Arial" charset="0"/>
                <a:cs typeface="Arial" charset="0"/>
              </a:rPr>
              <a:t>dati in uso alla Camera di Commercio di </a:t>
            </a:r>
            <a:r>
              <a:rPr lang="it-IT" sz="1300" dirty="0" smtClean="0">
                <a:latin typeface="Arial" charset="0"/>
                <a:cs typeface="Arial" charset="0"/>
              </a:rPr>
              <a:t>Verona. A fronte di </a:t>
            </a:r>
            <a:r>
              <a:rPr lang="it-IT" sz="1300" b="1" dirty="0" smtClean="0">
                <a:latin typeface="Arial" charset="0"/>
                <a:cs typeface="Arial" charset="0"/>
              </a:rPr>
              <a:t>4.229</a:t>
            </a:r>
            <a:r>
              <a:rPr lang="it-IT" sz="1300" dirty="0" smtClean="0">
                <a:latin typeface="Arial" charset="0"/>
                <a:cs typeface="Arial" charset="0"/>
              </a:rPr>
              <a:t> questionari trasmessi, le interviste andate a buon fine sono risultate </a:t>
            </a:r>
            <a:r>
              <a:rPr lang="it-IT" sz="1300" b="1" dirty="0" smtClean="0">
                <a:latin typeface="Arial" charset="0"/>
                <a:cs typeface="Arial" charset="0"/>
              </a:rPr>
              <a:t>412</a:t>
            </a:r>
            <a:r>
              <a:rPr lang="it-IT" sz="1300" dirty="0" smtClean="0">
                <a:latin typeface="Arial" charset="0"/>
                <a:cs typeface="Arial" charset="0"/>
              </a:rPr>
              <a:t> (</a:t>
            </a:r>
            <a:r>
              <a:rPr lang="it-IT" sz="1300" b="1" dirty="0" smtClean="0">
                <a:latin typeface="Arial" charset="0"/>
                <a:cs typeface="Arial" charset="0"/>
              </a:rPr>
              <a:t>9,7%</a:t>
            </a:r>
            <a:r>
              <a:rPr lang="it-IT" sz="1300" dirty="0" smtClean="0">
                <a:latin typeface="Arial" charset="0"/>
                <a:cs typeface="Arial" charset="0"/>
              </a:rPr>
              <a:t>).</a:t>
            </a:r>
            <a:endParaRPr lang="it-IT" sz="1300" dirty="0">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lvl="0" eaLnBrk="0" fontAlgn="base" hangingPunct="0">
              <a:spcAft>
                <a:spcPct val="0"/>
              </a:spcAft>
            </a:pPr>
            <a:r>
              <a:rPr lang="it-IT" sz="1300" b="1" i="1" dirty="0" smtClean="0">
                <a:solidFill>
                  <a:srgbClr val="990033"/>
                </a:solidFill>
                <a:latin typeface="Arial" charset="0"/>
                <a:cs typeface="Arial" charset="0"/>
              </a:rPr>
              <a:t>Periodo </a:t>
            </a:r>
            <a:r>
              <a:rPr lang="it-IT" sz="1300" b="1" i="1" dirty="0">
                <a:solidFill>
                  <a:srgbClr val="990033"/>
                </a:solidFill>
                <a:latin typeface="Arial" charset="0"/>
                <a:cs typeface="Arial" charset="0"/>
              </a:rPr>
              <a:t>di riferimento</a:t>
            </a:r>
            <a:r>
              <a:rPr lang="it-IT" sz="1300" dirty="0">
                <a:solidFill>
                  <a:prstClr val="black"/>
                </a:solidFill>
                <a:latin typeface="Arial" charset="0"/>
                <a:cs typeface="Arial" charset="0"/>
              </a:rPr>
              <a:t>: anno </a:t>
            </a:r>
            <a:r>
              <a:rPr lang="it-IT" sz="1300" dirty="0" smtClean="0">
                <a:solidFill>
                  <a:prstClr val="black"/>
                </a:solidFill>
                <a:latin typeface="Arial" charset="0"/>
                <a:cs typeface="Arial" charset="0"/>
              </a:rPr>
              <a:t>2015.</a:t>
            </a:r>
            <a:endParaRPr lang="it-IT" sz="1300" dirty="0">
              <a:solidFill>
                <a:prstClr val="black"/>
              </a:solidFill>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eaLnBrk="0" fontAlgn="base" hangingPunct="0">
              <a:spcAft>
                <a:spcPct val="0"/>
              </a:spcAft>
            </a:pPr>
            <a:r>
              <a:rPr lang="it-IT" sz="1300" b="1" i="1" dirty="0">
                <a:solidFill>
                  <a:srgbClr val="990033"/>
                </a:solidFill>
                <a:latin typeface="Arial" charset="0"/>
                <a:cs typeface="Arial" charset="0"/>
              </a:rPr>
              <a:t>Periodo di rilevazione</a:t>
            </a:r>
            <a:r>
              <a:rPr lang="it-IT" sz="1300" dirty="0">
                <a:solidFill>
                  <a:prstClr val="black"/>
                </a:solidFill>
                <a:latin typeface="Arial" charset="0"/>
                <a:cs typeface="Arial" charset="0"/>
              </a:rPr>
              <a:t>: </a:t>
            </a:r>
            <a:r>
              <a:rPr lang="it-IT" sz="1300" dirty="0" smtClean="0">
                <a:solidFill>
                  <a:prstClr val="black"/>
                </a:solidFill>
                <a:latin typeface="Arial" charset="0"/>
                <a:cs typeface="Arial" charset="0"/>
              </a:rPr>
              <a:t>marzo-aprile 2016.</a:t>
            </a:r>
            <a:endParaRPr lang="it-IT" sz="1300" dirty="0">
              <a:solidFill>
                <a:prstClr val="black"/>
              </a:solidFill>
              <a:latin typeface="Arial" charset="0"/>
              <a:cs typeface="Arial" charset="0"/>
            </a:endParaRPr>
          </a:p>
          <a:p>
            <a:pPr lvl="0" eaLnBrk="0" fontAlgn="base" hangingPunct="0">
              <a:spcAft>
                <a:spcPct val="0"/>
              </a:spcAft>
            </a:pPr>
            <a:endParaRPr lang="it-IT" sz="1300" dirty="0">
              <a:solidFill>
                <a:prstClr val="black"/>
              </a:solidFill>
              <a:latin typeface="Arial" charset="0"/>
              <a:cs typeface="Arial" charset="0"/>
            </a:endParaRPr>
          </a:p>
          <a:p>
            <a:pPr lvl="0" algn="just" eaLnBrk="0" fontAlgn="base" hangingPunct="0">
              <a:spcAft>
                <a:spcPct val="0"/>
              </a:spcAft>
            </a:pPr>
            <a:r>
              <a:rPr lang="it-IT" sz="1300" b="1" i="1" dirty="0">
                <a:solidFill>
                  <a:srgbClr val="990033"/>
                </a:solidFill>
                <a:latin typeface="Arial" charset="0"/>
                <a:cs typeface="Arial" charset="0"/>
              </a:rPr>
              <a:t>Codice deontologico</a:t>
            </a:r>
            <a:r>
              <a:rPr lang="it-IT" sz="1300" dirty="0">
                <a:latin typeface="Arial" charset="0"/>
                <a:cs typeface="Arial" charset="0"/>
              </a:rPr>
              <a:t>: la rilevazione è stata realizzata </a:t>
            </a:r>
            <a:r>
              <a:rPr lang="it-IT" sz="1300" dirty="0" smtClean="0">
                <a:latin typeface="Arial" charset="0"/>
                <a:cs typeface="Arial" charset="0"/>
              </a:rPr>
              <a:t>in ottemperanza a quanto </a:t>
            </a:r>
            <a:r>
              <a:rPr lang="it-IT" sz="1300" dirty="0">
                <a:latin typeface="Arial" charset="0"/>
                <a:cs typeface="Arial" charset="0"/>
              </a:rPr>
              <a:t>previsto dalla Legge sulla Privacy n. 196/03.</a:t>
            </a:r>
          </a:p>
          <a:p>
            <a:pPr algn="just"/>
            <a:endParaRPr lang="it-IT" sz="1300" dirty="0"/>
          </a:p>
        </p:txBody>
      </p:sp>
      <p:sp>
        <p:nvSpPr>
          <p:cNvPr id="5" name="CasellaDiTesto 4"/>
          <p:cNvSpPr txBox="1"/>
          <p:nvPr/>
        </p:nvSpPr>
        <p:spPr>
          <a:xfrm>
            <a:off x="2699792" y="44624"/>
            <a:ext cx="5544616"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Nota metodologica </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Nota metodologica</a:t>
            </a:r>
            <a:endParaRPr lang="it-IT" sz="1200" b="1" dirty="0">
              <a:solidFill>
                <a:srgbClr val="C00000"/>
              </a:solidFill>
            </a:endParaRPr>
          </a:p>
        </p:txBody>
      </p:sp>
      <p:cxnSp>
        <p:nvCxnSpPr>
          <p:cNvPr id="7" name="Connettore 1 6"/>
          <p:cNvCxnSpPr/>
          <p:nvPr/>
        </p:nvCxnSpPr>
        <p:spPr>
          <a:xfrm>
            <a:off x="990806" y="685799"/>
            <a:ext cx="7434915"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0925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5"/>
          </p:nvPr>
        </p:nvSpPr>
        <p:spPr/>
        <p:txBody>
          <a:bodyPr/>
          <a:lstStyle/>
          <a:p>
            <a:fld id="{122D5918-3488-4C42-AA98-52511C6EF229}" type="slidenum">
              <a:rPr lang="it-IT" smtClean="0"/>
              <a:pPr/>
              <a:t>5</a:t>
            </a:fld>
            <a:endParaRPr lang="it-IT" dirty="0"/>
          </a:p>
        </p:txBody>
      </p:sp>
      <p:sp>
        <p:nvSpPr>
          <p:cNvPr id="5" name="Segnaposto piè di pagina 4"/>
          <p:cNvSpPr>
            <a:spLocks noGrp="1"/>
          </p:cNvSpPr>
          <p:nvPr>
            <p:ph type="ftr" sz="quarter" idx="16"/>
          </p:nvPr>
        </p:nvSpPr>
        <p:spPr>
          <a:xfrm>
            <a:off x="1547664" y="352402"/>
            <a:ext cx="6878057" cy="333397"/>
          </a:xfrm>
          <a:prstGeom prst="rect">
            <a:avLst/>
          </a:prstGeom>
        </p:spPr>
        <p:txBody>
          <a:bodyPr/>
          <a:lstStyle/>
          <a:p>
            <a:pPr algn="r"/>
            <a:r>
              <a:rPr lang="it-IT" sz="1200" b="1" dirty="0" smtClean="0">
                <a:solidFill>
                  <a:srgbClr val="C00000"/>
                </a:solidFill>
              </a:rPr>
              <a:t>Anagrafica soggetti intervistati </a:t>
            </a:r>
            <a:endParaRPr lang="it-IT" sz="1200" b="1" dirty="0">
              <a:solidFill>
                <a:srgbClr val="C00000"/>
              </a:solidFill>
            </a:endParaRPr>
          </a:p>
        </p:txBody>
      </p:sp>
      <p:sp>
        <p:nvSpPr>
          <p:cNvPr id="4" name="CasellaDiTesto 3"/>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Sommario </a:t>
            </a:r>
            <a:endParaRPr lang="it-IT" sz="1400" b="1" dirty="0">
              <a:solidFill>
                <a:schemeClr val="bg1"/>
              </a:solidFill>
              <a:latin typeface="Arial" pitchFamily="34" charset="0"/>
              <a:cs typeface="Arial" pitchFamily="34" charset="0"/>
            </a:endParaRPr>
          </a:p>
        </p:txBody>
      </p:sp>
      <p:pic>
        <p:nvPicPr>
          <p:cNvPr id="6" name="Immagine 5" descr="C:\Users\federica.barzi\Pictures\mappa_7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87" y="1268760"/>
            <a:ext cx="3384376" cy="4032448"/>
          </a:xfrm>
          <a:prstGeom prst="rect">
            <a:avLst/>
          </a:prstGeom>
          <a:noFill/>
          <a:ln>
            <a:noFill/>
          </a:ln>
        </p:spPr>
      </p:pic>
      <p:sp>
        <p:nvSpPr>
          <p:cNvPr id="7" name="CasellaDiTesto 6"/>
          <p:cNvSpPr txBox="1"/>
          <p:nvPr/>
        </p:nvSpPr>
        <p:spPr>
          <a:xfrm>
            <a:off x="4932040" y="1268760"/>
            <a:ext cx="3456384" cy="3280385"/>
          </a:xfrm>
          <a:prstGeom prst="rect">
            <a:avLst/>
          </a:prstGeom>
          <a:noFill/>
        </p:spPr>
        <p:txBody>
          <a:bodyPr wrap="square" rtlCol="0">
            <a:spAutoFit/>
          </a:bodyPr>
          <a:lstStyle/>
          <a:p>
            <a:pPr>
              <a:lnSpc>
                <a:spcPct val="115000"/>
              </a:lnSpc>
              <a:spcBef>
                <a:spcPts val="1500"/>
              </a:spcBef>
              <a:spcAft>
                <a:spcPts val="200"/>
              </a:spcAft>
            </a:pPr>
            <a:r>
              <a:rPr lang="it-IT" b="1" dirty="0">
                <a:solidFill>
                  <a:srgbClr val="990033"/>
                </a:solidFill>
                <a:latin typeface="Arial" pitchFamily="34" charset="0"/>
                <a:ea typeface="ＭＳ Ｐゴシック" pitchFamily="34" charset="-128"/>
                <a:cs typeface="Arial" pitchFamily="34" charset="0"/>
              </a:rPr>
              <a:t>Popolazione di riferimento</a:t>
            </a:r>
          </a:p>
          <a:p>
            <a:pPr>
              <a:lnSpc>
                <a:spcPct val="150000"/>
              </a:lnSpc>
              <a:spcBef>
                <a:spcPct val="20000"/>
              </a:spcBef>
              <a:spcAft>
                <a:spcPts val="1000"/>
              </a:spcAft>
              <a:buClr>
                <a:schemeClr val="accent1"/>
              </a:buClr>
            </a:pPr>
            <a:r>
              <a:rPr lang="it-IT" sz="1300" dirty="0">
                <a:latin typeface="Arial" pitchFamily="34" charset="0"/>
                <a:cs typeface="Arial" pitchFamily="34" charset="0"/>
              </a:rPr>
              <a:t>L’indagine è </a:t>
            </a:r>
            <a:r>
              <a:rPr lang="it-IT" sz="1300" dirty="0" smtClean="0">
                <a:latin typeface="Arial" pitchFamily="34" charset="0"/>
                <a:cs typeface="Arial" pitchFamily="34" charset="0"/>
              </a:rPr>
              <a:t>stata indirizzata agli utenti </a:t>
            </a:r>
            <a:r>
              <a:rPr lang="it-IT" sz="1300" dirty="0">
                <a:latin typeface="Arial" pitchFamily="34" charset="0"/>
                <a:cs typeface="Arial" pitchFamily="34" charset="0"/>
              </a:rPr>
              <a:t>del territorio veronese, </a:t>
            </a:r>
            <a:r>
              <a:rPr lang="it-IT" sz="1300" dirty="0" smtClean="0">
                <a:latin typeface="Arial" pitchFamily="34" charset="0"/>
                <a:cs typeface="Arial" pitchFamily="34" charset="0"/>
              </a:rPr>
              <a:t>suddiviso </a:t>
            </a:r>
            <a:r>
              <a:rPr lang="it-IT" sz="1300" dirty="0">
                <a:latin typeface="Arial" pitchFamily="34" charset="0"/>
                <a:cs typeface="Arial" pitchFamily="34" charset="0"/>
              </a:rPr>
              <a:t>in sei aree</a:t>
            </a:r>
            <a:r>
              <a:rPr lang="it-IT" sz="1300" dirty="0" smtClean="0">
                <a:latin typeface="Arial" pitchFamily="34" charset="0"/>
                <a:cs typeface="Arial" pitchFamily="34" charset="0"/>
              </a:rPr>
              <a:t>:</a:t>
            </a:r>
          </a:p>
          <a:p>
            <a:pPr marL="342900" lvl="0" indent="-342900">
              <a:lnSpc>
                <a:spcPct val="90000"/>
              </a:lnSpc>
              <a:spcBef>
                <a:spcPts val="1200"/>
              </a:spcBef>
              <a:spcAft>
                <a:spcPts val="1000"/>
              </a:spcAft>
              <a:buFont typeface="+mj-lt"/>
              <a:buAutoNum type="arabicPeriod"/>
            </a:pPr>
            <a:r>
              <a:rPr lang="it-IT" sz="1300" b="1" i="1" dirty="0" smtClean="0">
                <a:latin typeface="Arial" pitchFamily="34" charset="0"/>
                <a:cs typeface="Arial" pitchFamily="34" charset="0"/>
              </a:rPr>
              <a:t>Verona Capoluogo</a:t>
            </a:r>
            <a:endParaRPr lang="it-IT" sz="1300" b="1" i="1" dirty="0">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solidFill>
                  <a:srgbClr val="002060"/>
                </a:solidFill>
                <a:latin typeface="Arial" pitchFamily="34" charset="0"/>
                <a:cs typeface="Arial" pitchFamily="34" charset="0"/>
              </a:rPr>
              <a:t>Pianura </a:t>
            </a:r>
            <a:r>
              <a:rPr lang="it-IT" sz="1300" b="1" i="1" dirty="0" smtClean="0">
                <a:solidFill>
                  <a:srgbClr val="002060"/>
                </a:solidFill>
                <a:latin typeface="Arial" pitchFamily="34" charset="0"/>
                <a:cs typeface="Arial" pitchFamily="34" charset="0"/>
              </a:rPr>
              <a:t>Veronese</a:t>
            </a:r>
            <a:endParaRPr lang="it-IT" sz="1300" b="1" i="1" dirty="0">
              <a:solidFill>
                <a:srgbClr val="002060"/>
              </a:solidFill>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solidFill>
                  <a:srgbClr val="FF66CC"/>
                </a:solidFill>
                <a:latin typeface="Arial" pitchFamily="34" charset="0"/>
                <a:cs typeface="Arial" pitchFamily="34" charset="0"/>
              </a:rPr>
              <a:t>Sud – Ovest </a:t>
            </a:r>
            <a:r>
              <a:rPr lang="it-IT" sz="1300" b="1" i="1" dirty="0" smtClean="0">
                <a:solidFill>
                  <a:srgbClr val="FF66CC"/>
                </a:solidFill>
                <a:latin typeface="Arial" pitchFamily="34" charset="0"/>
                <a:cs typeface="Arial" pitchFamily="34" charset="0"/>
              </a:rPr>
              <a:t>Veronese</a:t>
            </a:r>
            <a:endParaRPr lang="it-IT" sz="1300" b="1" i="1" dirty="0">
              <a:solidFill>
                <a:srgbClr val="FF66CC"/>
              </a:solidFill>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solidFill>
                  <a:srgbClr val="00B050"/>
                </a:solidFill>
                <a:latin typeface="Arial" pitchFamily="34" charset="0"/>
                <a:cs typeface="Arial" pitchFamily="34" charset="0"/>
              </a:rPr>
              <a:t>Est </a:t>
            </a:r>
            <a:r>
              <a:rPr lang="it-IT" sz="1300" b="1" i="1" dirty="0" smtClean="0">
                <a:solidFill>
                  <a:srgbClr val="00B050"/>
                </a:solidFill>
                <a:latin typeface="Arial" pitchFamily="34" charset="0"/>
                <a:cs typeface="Arial" pitchFamily="34" charset="0"/>
              </a:rPr>
              <a:t>Veronese</a:t>
            </a:r>
            <a:endParaRPr lang="it-IT" sz="1300" b="1" i="1" dirty="0">
              <a:solidFill>
                <a:srgbClr val="00B050"/>
              </a:solidFill>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solidFill>
                  <a:srgbClr val="FF0000"/>
                </a:solidFill>
                <a:latin typeface="Arial" pitchFamily="34" charset="0"/>
                <a:cs typeface="Arial" pitchFamily="34" charset="0"/>
              </a:rPr>
              <a:t>Valpolicella – </a:t>
            </a:r>
            <a:r>
              <a:rPr lang="it-IT" sz="1300" b="1" i="1" dirty="0" err="1">
                <a:solidFill>
                  <a:srgbClr val="FF0000"/>
                </a:solidFill>
                <a:latin typeface="Arial" pitchFamily="34" charset="0"/>
                <a:cs typeface="Arial" pitchFamily="34" charset="0"/>
              </a:rPr>
              <a:t>Valpantena</a:t>
            </a:r>
            <a:r>
              <a:rPr lang="it-IT" sz="1300" b="1" i="1" dirty="0">
                <a:solidFill>
                  <a:srgbClr val="FF0000"/>
                </a:solidFill>
                <a:latin typeface="Arial" pitchFamily="34" charset="0"/>
                <a:cs typeface="Arial" pitchFamily="34" charset="0"/>
              </a:rPr>
              <a:t> – </a:t>
            </a:r>
            <a:r>
              <a:rPr lang="it-IT" sz="1300" b="1" i="1" dirty="0" err="1" smtClean="0">
                <a:solidFill>
                  <a:srgbClr val="FF0000"/>
                </a:solidFill>
                <a:latin typeface="Arial" pitchFamily="34" charset="0"/>
                <a:cs typeface="Arial" pitchFamily="34" charset="0"/>
              </a:rPr>
              <a:t>Lessinia</a:t>
            </a:r>
            <a:endParaRPr lang="it-IT" sz="1300" b="1" i="1" dirty="0">
              <a:solidFill>
                <a:srgbClr val="FF0000"/>
              </a:solidFill>
              <a:latin typeface="Arial" pitchFamily="34" charset="0"/>
              <a:cs typeface="Arial" pitchFamily="34" charset="0"/>
            </a:endParaRPr>
          </a:p>
          <a:p>
            <a:pPr marL="342900" lvl="0" indent="-342900">
              <a:lnSpc>
                <a:spcPct val="90000"/>
              </a:lnSpc>
              <a:spcBef>
                <a:spcPct val="20000"/>
              </a:spcBef>
              <a:spcAft>
                <a:spcPts val="1000"/>
              </a:spcAft>
              <a:buFont typeface="+mj-lt"/>
              <a:buAutoNum type="arabicPeriod"/>
            </a:pPr>
            <a:r>
              <a:rPr lang="it-IT" sz="1300" b="1" i="1" dirty="0">
                <a:solidFill>
                  <a:srgbClr val="FFCC00"/>
                </a:solidFill>
                <a:latin typeface="Arial" pitchFamily="34" charset="0"/>
                <a:cs typeface="Arial" pitchFamily="34" charset="0"/>
              </a:rPr>
              <a:t>Baldo – </a:t>
            </a:r>
            <a:r>
              <a:rPr lang="it-IT" sz="1300" b="1" i="1" dirty="0" smtClean="0">
                <a:solidFill>
                  <a:srgbClr val="FFCC00"/>
                </a:solidFill>
                <a:latin typeface="Arial" pitchFamily="34" charset="0"/>
                <a:cs typeface="Arial" pitchFamily="34" charset="0"/>
              </a:rPr>
              <a:t>Garda</a:t>
            </a:r>
            <a:endParaRPr lang="it-IT" sz="1300" b="1" i="1" dirty="0">
              <a:solidFill>
                <a:srgbClr val="FFCC00"/>
              </a:solidFill>
              <a:latin typeface="Arial" pitchFamily="34" charset="0"/>
              <a:cs typeface="Arial" pitchFamily="34" charset="0"/>
            </a:endParaRPr>
          </a:p>
        </p:txBody>
      </p:sp>
      <p:cxnSp>
        <p:nvCxnSpPr>
          <p:cNvPr id="8" name="Connettore 1 7"/>
          <p:cNvCxnSpPr/>
          <p:nvPr/>
        </p:nvCxnSpPr>
        <p:spPr>
          <a:xfrm>
            <a:off x="922487" y="692696"/>
            <a:ext cx="7503234"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654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Anagrafica soggetti intervistati</a:t>
            </a:r>
            <a:endParaRPr lang="it-IT" sz="1200" b="1" dirty="0">
              <a:solidFill>
                <a:srgbClr val="C00000"/>
              </a:solidFill>
            </a:endParaRPr>
          </a:p>
        </p:txBody>
      </p:sp>
      <p:cxnSp>
        <p:nvCxnSpPr>
          <p:cNvPr id="7" name="Connettore 1 6"/>
          <p:cNvCxnSpPr/>
          <p:nvPr/>
        </p:nvCxnSpPr>
        <p:spPr>
          <a:xfrm>
            <a:off x="335671" y="692696"/>
            <a:ext cx="809005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6</a:t>
            </a:fld>
            <a:endParaRPr lang="it-IT"/>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9" y="1824744"/>
            <a:ext cx="4192577" cy="29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676" y="1824745"/>
            <a:ext cx="4318525" cy="29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4362639"/>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950" y="4354732"/>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42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505477" y="980728"/>
            <a:ext cx="6920244" cy="5040560"/>
          </a:xfrm>
        </p:spPr>
        <p:txBody>
          <a:bodyPr>
            <a:normAutofit fontScale="85000" lnSpcReduction="20000"/>
          </a:bodyPr>
          <a:lstStyle/>
          <a:p>
            <a:pPr marL="0" lvl="0" indent="0">
              <a:buNone/>
            </a:pPr>
            <a:endParaRPr lang="it-IT" b="1" dirty="0" smtClean="0">
              <a:solidFill>
                <a:srgbClr val="303030"/>
              </a:solidFill>
              <a:latin typeface="Arial" pitchFamily="34" charset="0"/>
              <a:cs typeface="Arial" pitchFamily="34" charset="0"/>
            </a:endParaRPr>
          </a:p>
          <a:p>
            <a:pPr marL="0" lvl="0" indent="0" algn="just">
              <a:buNone/>
            </a:pPr>
            <a:r>
              <a:rPr lang="it-IT" sz="2300" b="1" dirty="0" smtClean="0">
                <a:solidFill>
                  <a:srgbClr val="990033"/>
                </a:solidFill>
                <a:latin typeface="Arial" pitchFamily="34" charset="0"/>
                <a:cs typeface="Arial" pitchFamily="34" charset="0"/>
              </a:rPr>
              <a:t>Immagine percepita della Camera di Commercio e modalità di contatto</a:t>
            </a:r>
          </a:p>
          <a:p>
            <a:pPr marL="0" lvl="0" indent="0">
              <a:buNone/>
            </a:pPr>
            <a:endParaRPr lang="it-IT" b="1" dirty="0">
              <a:solidFill>
                <a:srgbClr val="303030"/>
              </a:solidFill>
              <a:latin typeface="Arial" pitchFamily="34" charset="0"/>
              <a:cs typeface="Arial" pitchFamily="34" charset="0"/>
            </a:endParaRPr>
          </a:p>
          <a:p>
            <a:pPr marL="0" lvl="0" indent="0" algn="just">
              <a:buClr>
                <a:srgbClr val="AD0101"/>
              </a:buClr>
              <a:buNone/>
            </a:pPr>
            <a:r>
              <a:rPr lang="it-IT" sz="1500" dirty="0">
                <a:solidFill>
                  <a:srgbClr val="303030"/>
                </a:solidFill>
                <a:latin typeface="Arial" pitchFamily="34" charset="0"/>
                <a:cs typeface="Arial" pitchFamily="34" charset="0"/>
              </a:rPr>
              <a:t>La </a:t>
            </a:r>
            <a:r>
              <a:rPr lang="it-IT" sz="1500" dirty="0" smtClean="0">
                <a:solidFill>
                  <a:srgbClr val="303030"/>
                </a:solidFill>
                <a:latin typeface="Arial" pitchFamily="34" charset="0"/>
                <a:cs typeface="Arial" pitchFamily="34" charset="0"/>
              </a:rPr>
              <a:t>seconda area </a:t>
            </a:r>
            <a:r>
              <a:rPr lang="it-IT" sz="1500" dirty="0">
                <a:solidFill>
                  <a:srgbClr val="303030"/>
                </a:solidFill>
                <a:latin typeface="Arial" pitchFamily="34" charset="0"/>
                <a:cs typeface="Arial" pitchFamily="34" charset="0"/>
              </a:rPr>
              <a:t>del </a:t>
            </a:r>
            <a:r>
              <a:rPr lang="it-IT" sz="1500" dirty="0" smtClean="0">
                <a:solidFill>
                  <a:srgbClr val="303030"/>
                </a:solidFill>
                <a:latin typeface="Arial" pitchFamily="34" charset="0"/>
                <a:cs typeface="Arial" pitchFamily="34" charset="0"/>
              </a:rPr>
              <a:t>questionario è stata strutturata per conoscere l’immagine della Camera di Commercio percepita dagli utenti. </a:t>
            </a:r>
            <a:endParaRPr lang="it-IT" sz="1500" dirty="0">
              <a:solidFill>
                <a:srgbClr val="303030"/>
              </a:solidFill>
              <a:latin typeface="Arial" pitchFamily="34" charset="0"/>
              <a:cs typeface="Arial" pitchFamily="34" charset="0"/>
            </a:endParaRPr>
          </a:p>
          <a:p>
            <a:pPr marL="0" lvl="0" indent="0" algn="just">
              <a:buClr>
                <a:srgbClr val="AD0101"/>
              </a:buClr>
              <a:buNone/>
            </a:pPr>
            <a:endParaRPr lang="it-IT" sz="1500" dirty="0" smtClean="0">
              <a:solidFill>
                <a:srgbClr val="303030"/>
              </a:solidFill>
              <a:latin typeface="Arial" pitchFamily="34" charset="0"/>
              <a:cs typeface="Arial" pitchFamily="34" charset="0"/>
            </a:endParaRPr>
          </a:p>
          <a:p>
            <a:pPr marL="266700" lvl="0" indent="-266700" algn="just">
              <a:buClr>
                <a:srgbClr val="AD0101"/>
              </a:buClr>
              <a:buFont typeface="Wingdings" pitchFamily="2" charset="2"/>
              <a:buChar char="Ø"/>
            </a:pPr>
            <a:r>
              <a:rPr lang="it-IT" sz="1500" dirty="0" smtClean="0">
                <a:solidFill>
                  <a:srgbClr val="303030"/>
                </a:solidFill>
                <a:latin typeface="Arial" pitchFamily="34" charset="0"/>
                <a:cs typeface="Arial" pitchFamily="34" charset="0"/>
              </a:rPr>
              <a:t>L’</a:t>
            </a:r>
            <a:r>
              <a:rPr lang="it-IT" sz="1500" b="1" dirty="0" smtClean="0">
                <a:solidFill>
                  <a:srgbClr val="303030"/>
                </a:solidFill>
                <a:latin typeface="Arial" pitchFamily="34" charset="0"/>
                <a:cs typeface="Arial" pitchFamily="34" charset="0"/>
              </a:rPr>
              <a:t>83% </a:t>
            </a:r>
            <a:r>
              <a:rPr lang="it-IT" sz="1500" dirty="0" smtClean="0">
                <a:solidFill>
                  <a:srgbClr val="303030"/>
                </a:solidFill>
                <a:latin typeface="Arial" pitchFamily="34" charset="0"/>
                <a:cs typeface="Arial" pitchFamily="34" charset="0"/>
              </a:rPr>
              <a:t>degli utenti concepisce la Camera di Commercio come un </a:t>
            </a:r>
            <a:r>
              <a:rPr lang="it-IT" sz="1500" b="1" dirty="0" smtClean="0">
                <a:solidFill>
                  <a:srgbClr val="303030"/>
                </a:solidFill>
                <a:latin typeface="Arial" pitchFamily="34" charset="0"/>
                <a:cs typeface="Arial" pitchFamily="34" charset="0"/>
              </a:rPr>
              <a:t>ente dinamico</a:t>
            </a:r>
            <a:r>
              <a:rPr lang="it-IT" sz="1500" dirty="0" smtClean="0">
                <a:solidFill>
                  <a:srgbClr val="303030"/>
                </a:solidFill>
                <a:latin typeface="Arial" pitchFamily="34" charset="0"/>
                <a:cs typeface="Arial" pitchFamily="34" charset="0"/>
              </a:rPr>
              <a:t>, al passo con i tempi</a:t>
            </a:r>
            <a:r>
              <a:rPr lang="it-IT" sz="1500" dirty="0">
                <a:solidFill>
                  <a:srgbClr val="303030"/>
                </a:solidFill>
                <a:latin typeface="Arial" pitchFamily="34" charset="0"/>
                <a:cs typeface="Arial" pitchFamily="34" charset="0"/>
              </a:rPr>
              <a:t> </a:t>
            </a:r>
            <a:r>
              <a:rPr lang="it-IT" sz="1500" dirty="0" smtClean="0">
                <a:solidFill>
                  <a:srgbClr val="303030"/>
                </a:solidFill>
                <a:latin typeface="Arial" pitchFamily="34" charset="0"/>
                <a:cs typeface="Arial" pitchFamily="34" charset="0"/>
              </a:rPr>
              <a:t>(77% nel 2014).</a:t>
            </a:r>
          </a:p>
          <a:p>
            <a:pPr marL="266700" lvl="0" indent="-266700" algn="just">
              <a:buClr>
                <a:srgbClr val="AD0101"/>
              </a:buClr>
              <a:buNone/>
            </a:pPr>
            <a:endParaRPr lang="it-IT" sz="1500" dirty="0" smtClean="0">
              <a:solidFill>
                <a:srgbClr val="303030"/>
              </a:solidFill>
              <a:latin typeface="Arial" pitchFamily="34" charset="0"/>
              <a:cs typeface="Arial" pitchFamily="34" charset="0"/>
            </a:endParaRPr>
          </a:p>
          <a:p>
            <a:pPr marL="266700" indent="-266700" algn="just">
              <a:buClr>
                <a:srgbClr val="AD0101"/>
              </a:buClr>
              <a:buFont typeface="Wingdings" pitchFamily="2" charset="2"/>
              <a:buChar char="Ø"/>
            </a:pPr>
            <a:r>
              <a:rPr lang="it-IT" sz="1500" dirty="0" smtClean="0">
                <a:solidFill>
                  <a:srgbClr val="303030"/>
                </a:solidFill>
                <a:latin typeface="Arial" pitchFamily="34" charset="0"/>
                <a:cs typeface="Arial" pitchFamily="34" charset="0"/>
              </a:rPr>
              <a:t> L’</a:t>
            </a:r>
            <a:r>
              <a:rPr lang="it-IT" sz="1500" b="1" dirty="0" smtClean="0">
                <a:solidFill>
                  <a:srgbClr val="303030"/>
                </a:solidFill>
                <a:latin typeface="Arial" pitchFamily="34" charset="0"/>
                <a:cs typeface="Arial" pitchFamily="34" charset="0"/>
              </a:rPr>
              <a:t>80%</a:t>
            </a:r>
            <a:r>
              <a:rPr lang="it-IT" sz="1500" dirty="0" smtClean="0">
                <a:solidFill>
                  <a:srgbClr val="303030"/>
                </a:solidFill>
                <a:latin typeface="Arial" pitchFamily="34" charset="0"/>
                <a:cs typeface="Arial" pitchFamily="34" charset="0"/>
              </a:rPr>
              <a:t> degli utenti si è rivolto alla </a:t>
            </a:r>
            <a:r>
              <a:rPr lang="it-IT" sz="1500" b="1" dirty="0" smtClean="0">
                <a:solidFill>
                  <a:srgbClr val="303030"/>
                </a:solidFill>
                <a:latin typeface="Arial" pitchFamily="34" charset="0"/>
                <a:cs typeface="Arial" pitchFamily="34" charset="0"/>
              </a:rPr>
              <a:t>sede principale</a:t>
            </a:r>
            <a:r>
              <a:rPr lang="it-IT" sz="1500" dirty="0" smtClean="0">
                <a:solidFill>
                  <a:srgbClr val="303030"/>
                </a:solidFill>
                <a:latin typeface="Arial" pitchFamily="34" charset="0"/>
                <a:cs typeface="Arial" pitchFamily="34" charset="0"/>
              </a:rPr>
              <a:t> della Camera di Commercio di Verona.</a:t>
            </a:r>
          </a:p>
          <a:p>
            <a:pPr marL="266700" indent="-266700" algn="just">
              <a:buClr>
                <a:srgbClr val="AD0101"/>
              </a:buClr>
              <a:buFont typeface="Wingdings" pitchFamily="2" charset="2"/>
              <a:buChar char="Ø"/>
            </a:pPr>
            <a:endParaRPr lang="it-IT" sz="1500" dirty="0" smtClean="0">
              <a:solidFill>
                <a:srgbClr val="303030"/>
              </a:solidFill>
              <a:latin typeface="Arial" pitchFamily="34" charset="0"/>
              <a:cs typeface="Arial" pitchFamily="34" charset="0"/>
            </a:endParaRPr>
          </a:p>
          <a:p>
            <a:pPr marL="266700" lvl="0" indent="-266700" algn="just">
              <a:buClr>
                <a:srgbClr val="AD0101"/>
              </a:buClr>
              <a:buFont typeface="Wingdings" pitchFamily="2" charset="2"/>
              <a:buChar char="Ø"/>
            </a:pPr>
            <a:r>
              <a:rPr lang="it-IT" sz="1500" dirty="0" smtClean="0">
                <a:latin typeface="Arial" pitchFamily="34" charset="0"/>
                <a:cs typeface="Arial" pitchFamily="34" charset="0"/>
              </a:rPr>
              <a:t>La modalità di contatto prevalente continua ad essere quella telefonica, </a:t>
            </a:r>
            <a:r>
              <a:rPr lang="it-IT" sz="1500" b="1" dirty="0" smtClean="0">
                <a:latin typeface="Arial" pitchFamily="34" charset="0"/>
                <a:cs typeface="Arial" pitchFamily="34" charset="0"/>
              </a:rPr>
              <a:t>34%</a:t>
            </a:r>
            <a:r>
              <a:rPr lang="it-IT" sz="1500" dirty="0" smtClean="0">
                <a:latin typeface="Arial" pitchFamily="34" charset="0"/>
                <a:cs typeface="Arial" pitchFamily="34" charset="0"/>
              </a:rPr>
              <a:t> </a:t>
            </a:r>
            <a:r>
              <a:rPr lang="it-IT" sz="1500" dirty="0">
                <a:latin typeface="Arial" pitchFamily="34" charset="0"/>
                <a:cs typeface="Arial" pitchFamily="34" charset="0"/>
              </a:rPr>
              <a:t>(</a:t>
            </a:r>
            <a:r>
              <a:rPr lang="it-IT" sz="1500" dirty="0" smtClean="0">
                <a:latin typeface="Arial" pitchFamily="34" charset="0"/>
                <a:cs typeface="Arial" pitchFamily="34" charset="0"/>
              </a:rPr>
              <a:t>47% nel 2014), seguita dal contatto attraverso lo sportello, </a:t>
            </a:r>
            <a:r>
              <a:rPr lang="it-IT" sz="1500" b="1" dirty="0" smtClean="0">
                <a:latin typeface="Arial" pitchFamily="34" charset="0"/>
                <a:cs typeface="Arial" pitchFamily="34" charset="0"/>
              </a:rPr>
              <a:t>32% </a:t>
            </a:r>
            <a:r>
              <a:rPr lang="it-IT" sz="1500" dirty="0" smtClean="0">
                <a:latin typeface="Arial" pitchFamily="34" charset="0"/>
                <a:cs typeface="Arial" pitchFamily="34" charset="0"/>
              </a:rPr>
              <a:t>(23% nel 2014), mentre il contatto attraverso posta elettronica si attesta al terzo posto, confermandosi al </a:t>
            </a:r>
            <a:r>
              <a:rPr lang="it-IT" sz="1500" b="1" dirty="0" smtClean="0">
                <a:latin typeface="Arial" pitchFamily="34" charset="0"/>
                <a:cs typeface="Arial" pitchFamily="34" charset="0"/>
              </a:rPr>
              <a:t>25%</a:t>
            </a:r>
            <a:r>
              <a:rPr lang="it-IT" sz="1500" dirty="0" smtClean="0">
                <a:latin typeface="Arial" pitchFamily="34" charset="0"/>
                <a:cs typeface="Arial" pitchFamily="34" charset="0"/>
              </a:rPr>
              <a:t>. L’utilizzo dei servizi telematici (email ed internet) è del </a:t>
            </a:r>
            <a:r>
              <a:rPr lang="it-IT" sz="1500" b="1" dirty="0" smtClean="0">
                <a:latin typeface="Arial" pitchFamily="34" charset="0"/>
                <a:cs typeface="Arial" pitchFamily="34" charset="0"/>
              </a:rPr>
              <a:t>34%.</a:t>
            </a:r>
            <a:r>
              <a:rPr lang="it-IT" sz="1500" dirty="0" smtClean="0">
                <a:solidFill>
                  <a:srgbClr val="FF0000"/>
                </a:solidFill>
                <a:latin typeface="Arial" pitchFamily="34" charset="0"/>
                <a:cs typeface="Arial" pitchFamily="34" charset="0"/>
              </a:rPr>
              <a:t> .</a:t>
            </a:r>
            <a:endParaRPr lang="it-IT" sz="1500" dirty="0">
              <a:solidFill>
                <a:srgbClr val="FF0000"/>
              </a:solidFill>
              <a:latin typeface="Arial" pitchFamily="34" charset="0"/>
              <a:cs typeface="Arial" pitchFamily="34" charset="0"/>
            </a:endParaRPr>
          </a:p>
          <a:p>
            <a:pPr marL="266700" lvl="0" indent="-266700" algn="just">
              <a:buClr>
                <a:srgbClr val="AD0101"/>
              </a:buClr>
              <a:buNone/>
            </a:pPr>
            <a:endParaRPr lang="it-IT" sz="1500" dirty="0">
              <a:solidFill>
                <a:srgbClr val="FF0000"/>
              </a:solidFill>
              <a:latin typeface="Arial" pitchFamily="34" charset="0"/>
              <a:cs typeface="Arial" pitchFamily="34" charset="0"/>
            </a:endParaRPr>
          </a:p>
          <a:p>
            <a:pPr marL="266700" indent="-266700" algn="just">
              <a:buClr>
                <a:srgbClr val="AD0101"/>
              </a:buClr>
              <a:buFont typeface="Wingdings" pitchFamily="2" charset="2"/>
              <a:buChar char="Ø"/>
            </a:pPr>
            <a:r>
              <a:rPr lang="it-IT" sz="1500" dirty="0">
                <a:latin typeface="Arial" pitchFamily="34" charset="0"/>
                <a:cs typeface="Arial" pitchFamily="34" charset="0"/>
              </a:rPr>
              <a:t>Rispetto al </a:t>
            </a:r>
            <a:r>
              <a:rPr lang="it-IT" sz="1500" dirty="0" smtClean="0">
                <a:latin typeface="Arial" pitchFamily="34" charset="0"/>
                <a:cs typeface="Arial" pitchFamily="34" charset="0"/>
              </a:rPr>
              <a:t>2014 </a:t>
            </a:r>
            <a:r>
              <a:rPr lang="it-IT" sz="1500" dirty="0">
                <a:latin typeface="Arial" pitchFamily="34" charset="0"/>
                <a:cs typeface="Arial" pitchFamily="34" charset="0"/>
              </a:rPr>
              <a:t>la frequenza </a:t>
            </a:r>
            <a:r>
              <a:rPr lang="it-IT" sz="1500" dirty="0" smtClean="0">
                <a:latin typeface="Arial" pitchFamily="34" charset="0"/>
                <a:cs typeface="Arial" pitchFamily="34" charset="0"/>
              </a:rPr>
              <a:t>mensile è passata dal 29%</a:t>
            </a:r>
            <a:r>
              <a:rPr lang="it-IT" sz="1500" b="1" dirty="0" smtClean="0">
                <a:latin typeface="Arial" pitchFamily="34" charset="0"/>
                <a:cs typeface="Arial" pitchFamily="34" charset="0"/>
              </a:rPr>
              <a:t> </a:t>
            </a:r>
            <a:r>
              <a:rPr lang="it-IT" sz="1500" dirty="0" smtClean="0">
                <a:latin typeface="Arial" pitchFamily="34" charset="0"/>
                <a:cs typeface="Arial" pitchFamily="34" charset="0"/>
              </a:rPr>
              <a:t>a</a:t>
            </a:r>
            <a:r>
              <a:rPr lang="it-IT" sz="1500" b="1" dirty="0" smtClean="0">
                <a:latin typeface="Arial" pitchFamily="34" charset="0"/>
                <a:cs typeface="Arial" pitchFamily="34" charset="0"/>
              </a:rPr>
              <a:t>l 22%</a:t>
            </a:r>
            <a:r>
              <a:rPr lang="it-IT" sz="1500" dirty="0" smtClean="0">
                <a:latin typeface="Arial" pitchFamily="34" charset="0"/>
                <a:cs typeface="Arial" pitchFamily="34" charset="0"/>
              </a:rPr>
              <a:t>, mentre quella annuale è stata del </a:t>
            </a:r>
            <a:r>
              <a:rPr lang="it-IT" sz="1500" b="1" dirty="0" smtClean="0">
                <a:latin typeface="Arial" pitchFamily="34" charset="0"/>
                <a:cs typeface="Arial" pitchFamily="34" charset="0"/>
              </a:rPr>
              <a:t>43% </a:t>
            </a:r>
            <a:r>
              <a:rPr lang="it-IT" sz="1500" dirty="0" smtClean="0">
                <a:latin typeface="Arial" pitchFamily="34" charset="0"/>
                <a:cs typeface="Arial" pitchFamily="34" charset="0"/>
              </a:rPr>
              <a:t>(37% nel 2014)</a:t>
            </a:r>
            <a:r>
              <a:rPr lang="it-IT" sz="1500" b="1" dirty="0" smtClean="0">
                <a:latin typeface="Arial" pitchFamily="34" charset="0"/>
                <a:cs typeface="Arial" pitchFamily="34" charset="0"/>
              </a:rPr>
              <a:t>. </a:t>
            </a:r>
            <a:r>
              <a:rPr lang="it-IT" sz="1500" dirty="0" smtClean="0">
                <a:latin typeface="Arial" pitchFamily="34" charset="0"/>
                <a:cs typeface="Arial" pitchFamily="34" charset="0"/>
              </a:rPr>
              <a:t>Scende  la frequenza settimanale (una o più volte alla settimana) passando dal 19%</a:t>
            </a:r>
            <a:r>
              <a:rPr lang="it-IT" sz="1500" b="1" dirty="0" smtClean="0">
                <a:latin typeface="Arial" pitchFamily="34" charset="0"/>
                <a:cs typeface="Arial" pitchFamily="34" charset="0"/>
              </a:rPr>
              <a:t> </a:t>
            </a:r>
            <a:r>
              <a:rPr lang="it-IT" sz="1500" dirty="0" smtClean="0">
                <a:latin typeface="Arial" pitchFamily="34" charset="0"/>
                <a:cs typeface="Arial" pitchFamily="34" charset="0"/>
              </a:rPr>
              <a:t>al</a:t>
            </a:r>
            <a:r>
              <a:rPr lang="it-IT" sz="1500" b="1" dirty="0" smtClean="0">
                <a:latin typeface="Arial" pitchFamily="34" charset="0"/>
                <a:cs typeface="Arial" pitchFamily="34" charset="0"/>
              </a:rPr>
              <a:t> 15</a:t>
            </a:r>
            <a:r>
              <a:rPr lang="it-IT" sz="1500" b="1" dirty="0">
                <a:latin typeface="Arial" pitchFamily="34" charset="0"/>
                <a:cs typeface="Arial" pitchFamily="34" charset="0"/>
              </a:rPr>
              <a:t>%.</a:t>
            </a:r>
          </a:p>
          <a:p>
            <a:pPr marL="0" lvl="0" indent="0">
              <a:buNone/>
            </a:pPr>
            <a:endParaRPr lang="it-IT" b="1" dirty="0">
              <a:latin typeface="Arial" pitchFamily="34" charset="0"/>
              <a:cs typeface="Arial" pitchFamily="34" charset="0"/>
            </a:endParaRPr>
          </a:p>
          <a:p>
            <a:pPr>
              <a:buNone/>
            </a:pPr>
            <a:endParaRPr lang="it-IT" dirty="0"/>
          </a:p>
        </p:txBody>
      </p:sp>
      <p:sp>
        <p:nvSpPr>
          <p:cNvPr id="2" name="Segnaposto numero diapositiva 1"/>
          <p:cNvSpPr>
            <a:spLocks noGrp="1"/>
          </p:cNvSpPr>
          <p:nvPr>
            <p:ph type="sldNum" sz="quarter" idx="15"/>
          </p:nvPr>
        </p:nvSpPr>
        <p:spPr/>
        <p:txBody>
          <a:bodyPr/>
          <a:lstStyle/>
          <a:p>
            <a:fld id="{122D5918-3488-4C42-AA98-52511C6EF229}" type="slidenum">
              <a:rPr lang="it-IT" smtClean="0"/>
              <a:pPr/>
              <a:t>7</a:t>
            </a:fld>
            <a:endParaRPr lang="it-IT"/>
          </a:p>
        </p:txBody>
      </p:sp>
      <p:sp>
        <p:nvSpPr>
          <p:cNvPr id="5" name="CasellaDiTesto 4"/>
          <p:cNvSpPr txBox="1"/>
          <p:nvPr/>
        </p:nvSpPr>
        <p:spPr>
          <a:xfrm>
            <a:off x="3923928" y="44624"/>
            <a:ext cx="4320480"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Immagine percepita e modalità di contatto</a:t>
            </a:r>
            <a:endParaRPr lang="it-IT" sz="1400" b="1" dirty="0">
              <a:solidFill>
                <a:schemeClr val="bg1"/>
              </a:solidFill>
              <a:latin typeface="Arial" pitchFamily="34" charset="0"/>
              <a:cs typeface="Arial" pitchFamily="34" charset="0"/>
            </a:endParaRPr>
          </a:p>
        </p:txBody>
      </p:sp>
      <p:sp>
        <p:nvSpPr>
          <p:cNvPr id="6"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990033"/>
                </a:solidFill>
              </a:rPr>
              <a:t>Immagine percepita e modalità di contatto</a:t>
            </a:r>
            <a:endParaRPr lang="it-IT" sz="1200" b="1" dirty="0">
              <a:solidFill>
                <a:srgbClr val="990033"/>
              </a:solidFill>
            </a:endParaRPr>
          </a:p>
        </p:txBody>
      </p:sp>
      <p:cxnSp>
        <p:nvCxnSpPr>
          <p:cNvPr id="7" name="Connettore 1 6"/>
          <p:cNvCxnSpPr/>
          <p:nvPr/>
        </p:nvCxnSpPr>
        <p:spPr>
          <a:xfrm>
            <a:off x="1667585" y="692696"/>
            <a:ext cx="6758136"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881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1"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990033"/>
                </a:solidFill>
              </a:rPr>
              <a:t>Immagine percepita e modalità di contatto</a:t>
            </a:r>
            <a:endParaRPr lang="it-IT" sz="1200" b="1" dirty="0">
              <a:solidFill>
                <a:srgbClr val="990033"/>
              </a:solidFill>
            </a:endParaRPr>
          </a:p>
        </p:txBody>
      </p:sp>
      <p:sp>
        <p:nvSpPr>
          <p:cNvPr id="2" name="Segnaposto numero diapositiva 1"/>
          <p:cNvSpPr>
            <a:spLocks noGrp="1"/>
          </p:cNvSpPr>
          <p:nvPr>
            <p:ph type="sldNum" sz="quarter" idx="15"/>
          </p:nvPr>
        </p:nvSpPr>
        <p:spPr/>
        <p:txBody>
          <a:bodyPr/>
          <a:lstStyle/>
          <a:p>
            <a:fld id="{122D5918-3488-4C42-AA98-52511C6EF229}" type="slidenum">
              <a:rPr lang="it-IT" smtClean="0"/>
              <a:pPr/>
              <a:t>8</a:t>
            </a:fld>
            <a:endParaRPr lang="it-IT"/>
          </a:p>
        </p:txBody>
      </p:sp>
      <p:cxnSp>
        <p:nvCxnSpPr>
          <p:cNvPr id="8" name="Connettore 1 7"/>
          <p:cNvCxnSpPr/>
          <p:nvPr/>
        </p:nvCxnSpPr>
        <p:spPr>
          <a:xfrm>
            <a:off x="131799" y="685799"/>
            <a:ext cx="8293922" cy="689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9" y="1844824"/>
            <a:ext cx="4290262" cy="274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337" y="4217744"/>
            <a:ext cx="1390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540" y="1850801"/>
            <a:ext cx="42718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223" y="4211791"/>
            <a:ext cx="1390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9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061" y="908720"/>
            <a:ext cx="7510463"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788024" y="44624"/>
            <a:ext cx="3456384" cy="307777"/>
          </a:xfrm>
          <a:prstGeom prst="rect">
            <a:avLst/>
          </a:prstGeom>
          <a:noFill/>
        </p:spPr>
        <p:txBody>
          <a:bodyPr wrap="square" rtlCol="0">
            <a:spAutoFit/>
          </a:bodyPr>
          <a:lstStyle/>
          <a:p>
            <a:pPr algn="r"/>
            <a:r>
              <a:rPr lang="it-IT" sz="1400" b="1" dirty="0" smtClean="0">
                <a:solidFill>
                  <a:schemeClr val="bg1"/>
                </a:solidFill>
                <a:latin typeface="Arial" pitchFamily="34" charset="0"/>
                <a:cs typeface="Arial" pitchFamily="34" charset="0"/>
              </a:rPr>
              <a:t>Anagrafica soggetti intervistati </a:t>
            </a:r>
            <a:endParaRPr lang="it-IT" sz="1400" b="1" dirty="0">
              <a:solidFill>
                <a:schemeClr val="bg1"/>
              </a:solidFill>
              <a:latin typeface="Arial" pitchFamily="34" charset="0"/>
              <a:cs typeface="Arial" pitchFamily="34" charset="0"/>
            </a:endParaRPr>
          </a:p>
        </p:txBody>
      </p:sp>
      <p:sp>
        <p:nvSpPr>
          <p:cNvPr id="13" name="Segnaposto piè di pagina 4"/>
          <p:cNvSpPr txBox="1">
            <a:spLocks/>
          </p:cNvSpPr>
          <p:nvPr/>
        </p:nvSpPr>
        <p:spPr>
          <a:xfrm>
            <a:off x="1547664" y="352402"/>
            <a:ext cx="6878057" cy="333397"/>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sz="1200" b="1" dirty="0" smtClean="0">
                <a:solidFill>
                  <a:srgbClr val="C00000"/>
                </a:solidFill>
              </a:rPr>
              <a:t>Immagine percepita e modalità di contatto</a:t>
            </a:r>
            <a:endParaRPr lang="it-IT" sz="1200" b="1" dirty="0">
              <a:solidFill>
                <a:srgbClr val="C00000"/>
              </a:solidFill>
            </a:endParaRPr>
          </a:p>
        </p:txBody>
      </p:sp>
      <p:cxnSp>
        <p:nvCxnSpPr>
          <p:cNvPr id="7" name="Connettore 1 6"/>
          <p:cNvCxnSpPr/>
          <p:nvPr/>
        </p:nvCxnSpPr>
        <p:spPr>
          <a:xfrm>
            <a:off x="915258" y="692696"/>
            <a:ext cx="7510463"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Segnaposto numero diapositiva 1"/>
          <p:cNvSpPr>
            <a:spLocks noGrp="1"/>
          </p:cNvSpPr>
          <p:nvPr>
            <p:ph type="sldNum" sz="quarter" idx="15"/>
          </p:nvPr>
        </p:nvSpPr>
        <p:spPr/>
        <p:txBody>
          <a:bodyPr/>
          <a:lstStyle/>
          <a:p>
            <a:fld id="{122D5918-3488-4C42-AA98-52511C6EF229}" type="slidenum">
              <a:rPr lang="it-IT" smtClean="0"/>
              <a:pPr/>
              <a:t>9</a:t>
            </a:fld>
            <a:endParaRPr lang="it-IT"/>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042" y="4867488"/>
            <a:ext cx="1390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388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5825</TotalTime>
  <Words>2111</Words>
  <Application>Microsoft Office PowerPoint</Application>
  <PresentationFormat>Presentazione su schermo (4:3)</PresentationFormat>
  <Paragraphs>339</Paragraphs>
  <Slides>42</Slides>
  <Notes>8</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Loggia</vt:lpstr>
      <vt:lpstr>Indagine di  Customer Esterna 2015: Camera di Commercio di Verona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INDAGINE DI  CUSTOMER SATISFACTION:  VERONA IMPRESE  I dati provinciali  maggio 2013</dc:title>
  <dc:creator>Natalie Belluzzo</dc:creator>
  <cp:lastModifiedBy>Patrizia Turri</cp:lastModifiedBy>
  <cp:revision>682</cp:revision>
  <cp:lastPrinted>2016-06-10T07:48:58Z</cp:lastPrinted>
  <dcterms:created xsi:type="dcterms:W3CDTF">2013-05-29T08:14:14Z</dcterms:created>
  <dcterms:modified xsi:type="dcterms:W3CDTF">2016-08-02T09:10:29Z</dcterms:modified>
</cp:coreProperties>
</file>