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CE0"/>
    <a:srgbClr val="FFEFFF"/>
    <a:srgbClr val="FFE1FF"/>
    <a:srgbClr val="FFDDFF"/>
    <a:srgbClr val="FFCCFF"/>
    <a:srgbClr val="F6E7E6"/>
    <a:srgbClr val="F5E4E3"/>
    <a:srgbClr val="F2F5EB"/>
    <a:srgbClr val="FAFBF7"/>
    <a:srgbClr val="E0F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92" autoAdjust="0"/>
  </p:normalViewPr>
  <p:slideViewPr>
    <p:cSldViewPr>
      <p:cViewPr>
        <p:scale>
          <a:sx n="130" d="100"/>
          <a:sy n="130" d="100"/>
        </p:scale>
        <p:origin x="-1770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14/01/2020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98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14/01/2020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539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14/01/2020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71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14/01/2020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5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14/01/2020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97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14/01/2020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45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14/01/2020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6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14/01/2020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41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14/01/2020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39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14/01/2020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906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14/01/2020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59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3C888-2E4D-4AA3-8E89-21D5E066E183}" type="datetimeFigureOut">
              <a:rPr lang="it-IT" smtClean="0"/>
              <a:t>14/01/2020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36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260648"/>
            <a:ext cx="81369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Camera di Commercio I.A.A. di Verona – Società partecipate al </a:t>
            </a:r>
            <a:r>
              <a:rPr lang="it-IT" dirty="0" smtClean="0"/>
              <a:t>01/01/2020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15616" y="847400"/>
            <a:ext cx="1620224" cy="2539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dirty="0" smtClean="0"/>
              <a:t>Società collegate</a:t>
            </a:r>
            <a:endParaRPr lang="it-IT" sz="105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611616" y="1643966"/>
            <a:ext cx="1008000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 err="1" smtClean="0"/>
              <a:t>Aerogest</a:t>
            </a:r>
            <a:r>
              <a:rPr lang="it-IT" sz="800" dirty="0" smtClean="0"/>
              <a:t> s.r.l.  </a:t>
            </a:r>
          </a:p>
          <a:p>
            <a:pPr algn="ctr"/>
            <a:r>
              <a:rPr lang="it-IT" sz="800" dirty="0" smtClean="0"/>
              <a:t>39,05%</a:t>
            </a:r>
            <a:endParaRPr lang="it-IT" sz="800" dirty="0"/>
          </a:p>
        </p:txBody>
      </p:sp>
      <p:sp>
        <p:nvSpPr>
          <p:cNvPr id="90" name="CasellaDiTesto 89"/>
          <p:cNvSpPr txBox="1"/>
          <p:nvPr/>
        </p:nvSpPr>
        <p:spPr>
          <a:xfrm>
            <a:off x="5831658" y="831554"/>
            <a:ext cx="1620000" cy="2539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dirty="0" smtClean="0"/>
              <a:t>Altre partecipazioni</a:t>
            </a:r>
            <a:endParaRPr lang="it-IT" sz="1050" dirty="0"/>
          </a:p>
        </p:txBody>
      </p:sp>
      <p:sp>
        <p:nvSpPr>
          <p:cNvPr id="92" name="CasellaDiTesto 91"/>
          <p:cNvSpPr txBox="1"/>
          <p:nvPr/>
        </p:nvSpPr>
        <p:spPr>
          <a:xfrm>
            <a:off x="5353871" y="4639172"/>
            <a:ext cx="98764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/>
              <a:t>JOB Camere </a:t>
            </a:r>
            <a:r>
              <a:rPr lang="it-IT" sz="800" dirty="0" smtClean="0"/>
              <a:t>in liquidazione </a:t>
            </a:r>
            <a:r>
              <a:rPr lang="it-IT" sz="800" dirty="0" err="1" smtClean="0"/>
              <a:t>srl</a:t>
            </a:r>
            <a:endParaRPr lang="it-IT" sz="800" dirty="0" smtClean="0"/>
          </a:p>
          <a:p>
            <a:r>
              <a:rPr lang="it-IT" sz="800" dirty="0" smtClean="0"/>
              <a:t>0,08%</a:t>
            </a:r>
            <a:endParaRPr lang="it-IT" sz="800" dirty="0"/>
          </a:p>
        </p:txBody>
      </p:sp>
      <p:sp>
        <p:nvSpPr>
          <p:cNvPr id="95" name="CasellaDiTesto 94"/>
          <p:cNvSpPr txBox="1"/>
          <p:nvPr/>
        </p:nvSpPr>
        <p:spPr>
          <a:xfrm>
            <a:off x="6947658" y="1250545"/>
            <a:ext cx="1043966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err="1" smtClean="0"/>
              <a:t>Unioncamere</a:t>
            </a:r>
            <a:r>
              <a:rPr lang="it-IT" sz="800" dirty="0" smtClean="0"/>
              <a:t> </a:t>
            </a:r>
            <a:r>
              <a:rPr lang="it-IT" sz="800" dirty="0"/>
              <a:t>Veneto servizi </a:t>
            </a:r>
            <a:r>
              <a:rPr lang="it-IT" sz="800" dirty="0" err="1" smtClean="0"/>
              <a:t>scarl</a:t>
            </a:r>
            <a:r>
              <a:rPr lang="it-IT" sz="800" dirty="0" smtClean="0"/>
              <a:t> in liquidazione  </a:t>
            </a:r>
            <a:r>
              <a:rPr lang="it-IT" sz="800" dirty="0"/>
              <a:t>19,02</a:t>
            </a:r>
            <a:r>
              <a:rPr lang="it-IT" sz="800" dirty="0" smtClean="0"/>
              <a:t>%</a:t>
            </a:r>
            <a:endParaRPr lang="it-IT" sz="800" dirty="0"/>
          </a:p>
        </p:txBody>
      </p:sp>
      <p:sp>
        <p:nvSpPr>
          <p:cNvPr id="100" name="CasellaDiTesto 99"/>
          <p:cNvSpPr txBox="1"/>
          <p:nvPr/>
        </p:nvSpPr>
        <p:spPr>
          <a:xfrm>
            <a:off x="5353871" y="1917797"/>
            <a:ext cx="99901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smtClean="0"/>
              <a:t>Borsa </a:t>
            </a:r>
            <a:r>
              <a:rPr lang="it-IT" sz="800" dirty="0"/>
              <a:t>Merci telematica italiana </a:t>
            </a:r>
            <a:r>
              <a:rPr lang="it-IT" sz="800" dirty="0" err="1" smtClean="0"/>
              <a:t>scpa</a:t>
            </a:r>
            <a:r>
              <a:rPr lang="it-IT" sz="800" dirty="0" smtClean="0"/>
              <a:t> </a:t>
            </a:r>
          </a:p>
          <a:p>
            <a:r>
              <a:rPr lang="it-IT" sz="800" dirty="0" smtClean="0"/>
              <a:t>0,54%</a:t>
            </a:r>
            <a:endParaRPr lang="it-IT" sz="800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5333344" y="1312100"/>
            <a:ext cx="996627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err="1" smtClean="0"/>
              <a:t>Veronamercato</a:t>
            </a:r>
            <a:r>
              <a:rPr lang="it-IT" sz="800" dirty="0" smtClean="0"/>
              <a:t> </a:t>
            </a:r>
            <a:r>
              <a:rPr lang="it-IT" sz="800" dirty="0" err="1"/>
              <a:t>SpA</a:t>
            </a:r>
            <a:r>
              <a:rPr lang="it-IT" sz="800" dirty="0"/>
              <a:t> </a:t>
            </a:r>
            <a:r>
              <a:rPr lang="it-IT" sz="800" dirty="0" err="1"/>
              <a:t>scpa</a:t>
            </a:r>
            <a:r>
              <a:rPr lang="it-IT" sz="800" dirty="0"/>
              <a:t> </a:t>
            </a:r>
            <a:endParaRPr lang="it-IT" sz="800" dirty="0" smtClean="0"/>
          </a:p>
          <a:p>
            <a:r>
              <a:rPr lang="it-IT" sz="800" dirty="0" smtClean="0"/>
              <a:t>8,37</a:t>
            </a:r>
            <a:r>
              <a:rPr lang="it-IT" sz="800" dirty="0"/>
              <a:t>%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611616" y="2496030"/>
            <a:ext cx="1008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800" dirty="0" smtClean="0"/>
              <a:t>Aeroporto Valerio Catullo S.p.A.</a:t>
            </a:r>
          </a:p>
          <a:p>
            <a:pPr algn="ctr"/>
            <a:r>
              <a:rPr lang="it-IT" sz="800" dirty="0" smtClean="0"/>
              <a:t>47,02%</a:t>
            </a:r>
            <a:endParaRPr lang="it-IT" sz="800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6960787" y="4068494"/>
            <a:ext cx="1030837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err="1" smtClean="0"/>
              <a:t>Veronafiere</a:t>
            </a:r>
            <a:r>
              <a:rPr lang="it-IT" sz="800" dirty="0" smtClean="0"/>
              <a:t> </a:t>
            </a:r>
            <a:r>
              <a:rPr lang="it-IT" sz="800" dirty="0" err="1" smtClean="0"/>
              <a:t>SpA</a:t>
            </a:r>
            <a:r>
              <a:rPr lang="it-IT" sz="800" dirty="0" smtClean="0"/>
              <a:t>  </a:t>
            </a:r>
          </a:p>
          <a:p>
            <a:r>
              <a:rPr lang="it-IT" sz="800" dirty="0" smtClean="0"/>
              <a:t>13,05%</a:t>
            </a:r>
            <a:endParaRPr lang="it-IT" sz="8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5359108" y="3985615"/>
            <a:ext cx="98764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err="1" smtClean="0"/>
              <a:t>Tecnoservi-cecamere</a:t>
            </a:r>
            <a:r>
              <a:rPr lang="it-IT" sz="800" dirty="0" smtClean="0"/>
              <a:t> </a:t>
            </a:r>
            <a:r>
              <a:rPr lang="it-IT" sz="800" dirty="0" err="1" smtClean="0"/>
              <a:t>scpa</a:t>
            </a:r>
            <a:r>
              <a:rPr lang="it-IT" sz="800" dirty="0" smtClean="0"/>
              <a:t>  </a:t>
            </a:r>
          </a:p>
          <a:p>
            <a:r>
              <a:rPr lang="it-IT" sz="800" dirty="0" smtClean="0"/>
              <a:t>0,13%</a:t>
            </a:r>
            <a:endParaRPr lang="it-IT" sz="8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2231840" y="1643966"/>
            <a:ext cx="1008000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 smtClean="0"/>
              <a:t>T2i </a:t>
            </a:r>
            <a:r>
              <a:rPr lang="it-IT" sz="800" dirty="0" err="1" smtClean="0"/>
              <a:t>scarl</a:t>
            </a:r>
            <a:r>
              <a:rPr lang="it-IT" sz="800" dirty="0" smtClean="0"/>
              <a:t>  </a:t>
            </a:r>
          </a:p>
          <a:p>
            <a:pPr algn="ctr"/>
            <a:r>
              <a:rPr lang="it-IT" sz="800" dirty="0" smtClean="0"/>
              <a:t>21,875%</a:t>
            </a:r>
            <a:endParaRPr lang="it-IT" sz="8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6960787" y="1922451"/>
            <a:ext cx="103167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err="1" smtClean="0"/>
              <a:t>Retecamere</a:t>
            </a:r>
            <a:r>
              <a:rPr lang="it-IT" sz="800" dirty="0" smtClean="0"/>
              <a:t> </a:t>
            </a:r>
            <a:r>
              <a:rPr lang="it-IT" sz="800" smtClean="0"/>
              <a:t>scarl </a:t>
            </a:r>
            <a:r>
              <a:rPr lang="it-IT" sz="800" dirty="0" smtClean="0"/>
              <a:t>in liquidazione </a:t>
            </a:r>
          </a:p>
          <a:p>
            <a:r>
              <a:rPr lang="it-IT" sz="800" dirty="0" smtClean="0"/>
              <a:t>0,1%</a:t>
            </a:r>
            <a:endParaRPr lang="it-IT" sz="8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5353870" y="2640728"/>
            <a:ext cx="999017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800" dirty="0"/>
              <a:t>IC Outsourcing </a:t>
            </a:r>
            <a:r>
              <a:rPr lang="en-US" sz="800" dirty="0" err="1" smtClean="0"/>
              <a:t>scarl</a:t>
            </a:r>
            <a:r>
              <a:rPr lang="en-US" sz="800" dirty="0" smtClean="0"/>
              <a:t> </a:t>
            </a:r>
          </a:p>
          <a:p>
            <a:r>
              <a:rPr lang="en-US" sz="800" dirty="0" smtClean="0"/>
              <a:t>0,07</a:t>
            </a:r>
            <a:r>
              <a:rPr lang="en-US" sz="800" dirty="0"/>
              <a:t>%</a:t>
            </a:r>
            <a:endParaRPr lang="it-IT" sz="800" dirty="0"/>
          </a:p>
        </p:txBody>
      </p:sp>
      <p:graphicFrame>
        <p:nvGraphicFramePr>
          <p:cNvPr id="41" name="Tabella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254833"/>
              </p:ext>
            </p:extLst>
          </p:nvPr>
        </p:nvGraphicFramePr>
        <p:xfrm>
          <a:off x="4283968" y="2729638"/>
          <a:ext cx="792000" cy="283845"/>
        </p:xfrm>
        <a:graphic>
          <a:graphicData uri="http://schemas.openxmlformats.org/drawingml/2006/table">
            <a:tbl>
              <a:tblPr/>
              <a:tblGrid>
                <a:gridCol w="792000"/>
              </a:tblGrid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Calibri"/>
                        </a:rPr>
                        <a:t>Job </a:t>
                      </a:r>
                      <a:r>
                        <a:rPr lang="en-US" sz="600" b="0" i="0" u="none" strike="noStrike" dirty="0" err="1" smtClean="0">
                          <a:effectLst/>
                          <a:latin typeface="Calibri"/>
                        </a:rPr>
                        <a:t>Camere</a:t>
                      </a:r>
                      <a:r>
                        <a:rPr lang="en-US" sz="600" b="0" i="0" u="none" strike="noStrike" dirty="0" smtClean="0">
                          <a:effectLst/>
                          <a:latin typeface="Calibri"/>
                        </a:rPr>
                        <a:t> in </a:t>
                      </a:r>
                      <a:r>
                        <a:rPr lang="en-US" sz="600" b="0" i="0" u="none" strike="noStrike" dirty="0" err="1" smtClean="0">
                          <a:effectLst/>
                          <a:latin typeface="Calibri"/>
                        </a:rPr>
                        <a:t>liquidazione</a:t>
                      </a:r>
                      <a:r>
                        <a:rPr lang="en-US" sz="600" b="0" i="0" u="none" strike="noStrike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en-US" sz="600" b="0" i="0" u="none" strike="noStrike" dirty="0" err="1" smtClean="0">
                          <a:effectLst/>
                          <a:latin typeface="Calibri"/>
                        </a:rPr>
                        <a:t>srl</a:t>
                      </a:r>
                      <a:r>
                        <a:rPr lang="en-US" sz="600" b="0" i="0" u="none" strike="noStrike" dirty="0" smtClean="0">
                          <a:effectLst/>
                          <a:latin typeface="Calibri"/>
                        </a:rPr>
                        <a:t>        2,26%</a:t>
                      </a:r>
                      <a:endParaRPr lang="it-IT" sz="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" name="CasellaDiTesto 29"/>
          <p:cNvSpPr txBox="1"/>
          <p:nvPr/>
        </p:nvSpPr>
        <p:spPr>
          <a:xfrm>
            <a:off x="5353870" y="3322442"/>
            <a:ext cx="97609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 smtClean="0"/>
              <a:t>Autostrada </a:t>
            </a:r>
            <a:r>
              <a:rPr lang="it-IT" sz="700" dirty="0"/>
              <a:t>d</a:t>
            </a:r>
            <a:r>
              <a:rPr lang="it-IT" sz="800" dirty="0"/>
              <a:t>el </a:t>
            </a:r>
            <a:r>
              <a:rPr lang="it-IT" sz="800" dirty="0" smtClean="0"/>
              <a:t>Brennero  </a:t>
            </a:r>
            <a:r>
              <a:rPr lang="it-IT" sz="800" dirty="0" err="1"/>
              <a:t>SpA</a:t>
            </a:r>
            <a:r>
              <a:rPr lang="it-IT" sz="800" dirty="0"/>
              <a:t> </a:t>
            </a:r>
            <a:r>
              <a:rPr lang="it-IT" sz="800" dirty="0" smtClean="0"/>
              <a:t>1,70%</a:t>
            </a:r>
            <a:endParaRPr lang="it-IT" sz="800" dirty="0"/>
          </a:p>
        </p:txBody>
      </p:sp>
      <p:graphicFrame>
        <p:nvGraphicFramePr>
          <p:cNvPr id="31" name="Tabel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058243"/>
              </p:ext>
            </p:extLst>
          </p:nvPr>
        </p:nvGraphicFramePr>
        <p:xfrm>
          <a:off x="4277414" y="3332451"/>
          <a:ext cx="751433" cy="2673939"/>
        </p:xfrm>
        <a:graphic>
          <a:graphicData uri="http://schemas.openxmlformats.org/drawingml/2006/table">
            <a:tbl>
              <a:tblPr/>
              <a:tblGrid>
                <a:gridCol w="751433"/>
              </a:tblGrid>
              <a:tr h="19742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Stazione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autostradale di confine del Brennero </a:t>
                      </a:r>
                      <a:r>
                        <a:rPr lang="it-IT" sz="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100,00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125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S.T.R. Brennero Trasporti Rotaia              100,00%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Autostrada regionale Cispadana                51,00%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Istituto per innovazioni Tecnologiche </a:t>
                      </a:r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scarl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36,21%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Confederazione Autostrade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C.R.S. - Centro ricerche Stradali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srl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liquidazione             10,00%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Autostrada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Campogalliano Sassuolo </a:t>
                      </a:r>
                      <a:r>
                        <a:rPr lang="it-IT" sz="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51,00%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Interbrennero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spa 3,31%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Consorzio Autostrade italiane energia</a:t>
                      </a:r>
                    </a:p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Quota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nominali € 3,669,42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CasellaDiTesto 31"/>
          <p:cNvSpPr txBox="1"/>
          <p:nvPr/>
        </p:nvSpPr>
        <p:spPr>
          <a:xfrm>
            <a:off x="6984207" y="2688939"/>
            <a:ext cx="1008253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err="1" smtClean="0"/>
              <a:t>Infocamere</a:t>
            </a:r>
            <a:r>
              <a:rPr lang="it-IT" sz="800" dirty="0" smtClean="0"/>
              <a:t> </a:t>
            </a:r>
            <a:r>
              <a:rPr lang="it-IT" sz="800" dirty="0" err="1" smtClean="0"/>
              <a:t>scpa</a:t>
            </a:r>
            <a:r>
              <a:rPr lang="it-IT" sz="800" dirty="0" smtClean="0"/>
              <a:t>  </a:t>
            </a:r>
          </a:p>
          <a:p>
            <a:r>
              <a:rPr lang="it-IT" sz="800" dirty="0" smtClean="0"/>
              <a:t>0,12%</a:t>
            </a:r>
            <a:endParaRPr lang="it-IT" sz="800" dirty="0"/>
          </a:p>
        </p:txBody>
      </p:sp>
      <p:graphicFrame>
        <p:nvGraphicFramePr>
          <p:cNvPr id="35" name="Tabel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777632"/>
              </p:ext>
            </p:extLst>
          </p:nvPr>
        </p:nvGraphicFramePr>
        <p:xfrm>
          <a:off x="8211982" y="2624653"/>
          <a:ext cx="784932" cy="1081848"/>
        </p:xfrm>
        <a:graphic>
          <a:graphicData uri="http://schemas.openxmlformats.org/drawingml/2006/table">
            <a:tbl>
              <a:tblPr/>
              <a:tblGrid>
                <a:gridCol w="784932"/>
              </a:tblGrid>
              <a:tr h="18807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outsourcing </a:t>
                      </a:r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scarl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38,77%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828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Ecocerved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scarl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37,80%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807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Job camere 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liquidazione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srl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40,69%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828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Digicamere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scrl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807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Retecamere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scrl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liquidazione 2,30%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807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Iconto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s.r.l. 100,00%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Connettore 2 14"/>
          <p:cNvCxnSpPr>
            <a:endCxn id="95" idx="1"/>
          </p:cNvCxnSpPr>
          <p:nvPr/>
        </p:nvCxnSpPr>
        <p:spPr>
          <a:xfrm>
            <a:off x="6650945" y="1542932"/>
            <a:ext cx="29671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endCxn id="67" idx="3"/>
          </p:cNvCxnSpPr>
          <p:nvPr/>
        </p:nvCxnSpPr>
        <p:spPr>
          <a:xfrm flipH="1">
            <a:off x="6329971" y="1542933"/>
            <a:ext cx="330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flipH="1">
            <a:off x="6329970" y="2152533"/>
            <a:ext cx="330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H="1">
            <a:off x="6341515" y="2861232"/>
            <a:ext cx="330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 flipH="1">
            <a:off x="6337061" y="4234161"/>
            <a:ext cx="330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 flipH="1">
            <a:off x="6329971" y="4864553"/>
            <a:ext cx="330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>
            <a:stCxn id="40" idx="1"/>
            <a:endCxn id="41" idx="3"/>
          </p:cNvCxnSpPr>
          <p:nvPr/>
        </p:nvCxnSpPr>
        <p:spPr>
          <a:xfrm flipH="1" flipV="1">
            <a:off x="5075968" y="2871560"/>
            <a:ext cx="27790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endCxn id="30" idx="3"/>
          </p:cNvCxnSpPr>
          <p:nvPr/>
        </p:nvCxnSpPr>
        <p:spPr>
          <a:xfrm flipH="1">
            <a:off x="6329969" y="3552700"/>
            <a:ext cx="330265" cy="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90" idx="2"/>
          </p:cNvCxnSpPr>
          <p:nvPr/>
        </p:nvCxnSpPr>
        <p:spPr>
          <a:xfrm>
            <a:off x="6641658" y="1085470"/>
            <a:ext cx="30118" cy="3784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H="1">
            <a:off x="5028847" y="3553275"/>
            <a:ext cx="330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>
            <a:off x="6664074" y="2153283"/>
            <a:ext cx="29671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>
            <a:off x="6660233" y="2858218"/>
            <a:ext cx="29671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/>
          <p:nvPr/>
        </p:nvCxnSpPr>
        <p:spPr>
          <a:xfrm flipV="1">
            <a:off x="6656717" y="3552700"/>
            <a:ext cx="320789" cy="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>
            <a:stCxn id="32" idx="3"/>
          </p:cNvCxnSpPr>
          <p:nvPr/>
        </p:nvCxnSpPr>
        <p:spPr>
          <a:xfrm>
            <a:off x="7992460" y="2858216"/>
            <a:ext cx="2122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sellaDiTesto 62"/>
          <p:cNvSpPr txBox="1"/>
          <p:nvPr/>
        </p:nvSpPr>
        <p:spPr>
          <a:xfrm>
            <a:off x="6968014" y="3317040"/>
            <a:ext cx="102361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smtClean="0"/>
              <a:t>Tirreno </a:t>
            </a:r>
            <a:r>
              <a:rPr lang="it-IT" sz="800" dirty="0"/>
              <a:t>Brennero </a:t>
            </a:r>
            <a:r>
              <a:rPr lang="it-IT" sz="800" dirty="0" err="1" smtClean="0"/>
              <a:t>srl</a:t>
            </a:r>
            <a:r>
              <a:rPr lang="it-IT" sz="800" dirty="0" smtClean="0"/>
              <a:t> in </a:t>
            </a:r>
            <a:r>
              <a:rPr lang="it-IT" sz="800" dirty="0"/>
              <a:t>liquidazione </a:t>
            </a:r>
            <a:endParaRPr lang="it-IT" sz="800" dirty="0" smtClean="0"/>
          </a:p>
          <a:p>
            <a:r>
              <a:rPr lang="it-IT" sz="800" dirty="0" smtClean="0"/>
              <a:t>5,21%</a:t>
            </a:r>
            <a:endParaRPr lang="it-IT" sz="800" dirty="0"/>
          </a:p>
        </p:txBody>
      </p:sp>
      <p:cxnSp>
        <p:nvCxnSpPr>
          <p:cNvPr id="64" name="Connettore 2 63"/>
          <p:cNvCxnSpPr/>
          <p:nvPr/>
        </p:nvCxnSpPr>
        <p:spPr>
          <a:xfrm>
            <a:off x="6660233" y="4237770"/>
            <a:ext cx="29671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stCxn id="20" idx="2"/>
            <a:endCxn id="50" idx="0"/>
          </p:cNvCxnSpPr>
          <p:nvPr/>
        </p:nvCxnSpPr>
        <p:spPr>
          <a:xfrm>
            <a:off x="1115616" y="1982520"/>
            <a:ext cx="0" cy="513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/>
          <p:cNvCxnSpPr/>
          <p:nvPr/>
        </p:nvCxnSpPr>
        <p:spPr>
          <a:xfrm flipH="1">
            <a:off x="1619617" y="1835320"/>
            <a:ext cx="3267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/>
          <p:cNvCxnSpPr/>
          <p:nvPr/>
        </p:nvCxnSpPr>
        <p:spPr>
          <a:xfrm>
            <a:off x="1946339" y="1835320"/>
            <a:ext cx="2998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 flipH="1">
            <a:off x="1925728" y="1106904"/>
            <a:ext cx="5552" cy="728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4" name="Tabella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386997"/>
              </p:ext>
            </p:extLst>
          </p:nvPr>
        </p:nvGraphicFramePr>
        <p:xfrm>
          <a:off x="8212281" y="4068494"/>
          <a:ext cx="751433" cy="1954450"/>
        </p:xfrm>
        <a:graphic>
          <a:graphicData uri="http://schemas.openxmlformats.org/drawingml/2006/table">
            <a:tbl>
              <a:tblPr/>
              <a:tblGrid>
                <a:gridCol w="751433"/>
              </a:tblGrid>
              <a:tr h="19742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Veronafiere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Servizi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endParaRPr lang="it-IT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119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ExpoVenice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4,35%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Polo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Fierisitico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veronese 15,00%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Piemmeti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promozione manifestazioni tecniche </a:t>
                      </a:r>
                      <a:r>
                        <a:rPr lang="it-IT" sz="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100,00%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Designwine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srl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43,88%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Metef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srl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50,00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V.P.E.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srl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Verona Parma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exhibitions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srl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Pietra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naturale antica – contratto di rete 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6" name="Connettore 2 95"/>
          <p:cNvCxnSpPr/>
          <p:nvPr/>
        </p:nvCxnSpPr>
        <p:spPr>
          <a:xfrm flipV="1">
            <a:off x="8006608" y="4234161"/>
            <a:ext cx="198096" cy="3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Tabella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14921"/>
              </p:ext>
            </p:extLst>
          </p:nvPr>
        </p:nvGraphicFramePr>
        <p:xfrm>
          <a:off x="4288995" y="1451561"/>
          <a:ext cx="792000" cy="192405"/>
        </p:xfrm>
        <a:graphic>
          <a:graphicData uri="http://schemas.openxmlformats.org/drawingml/2006/table">
            <a:tbl>
              <a:tblPr/>
              <a:tblGrid>
                <a:gridCol w="792000"/>
              </a:tblGrid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 err="1" smtClean="0">
                          <a:effectLst/>
                          <a:latin typeface="Calibri"/>
                        </a:rPr>
                        <a:t>Italmercati</a:t>
                      </a:r>
                      <a:r>
                        <a:rPr lang="en-US" sz="600" b="0" i="0" u="none" strike="noStrike" baseline="0" dirty="0" smtClean="0">
                          <a:effectLst/>
                          <a:latin typeface="Calibri"/>
                        </a:rPr>
                        <a:t> – rete di </a:t>
                      </a:r>
                      <a:r>
                        <a:rPr lang="en-US" sz="600" b="0" i="0" u="none" strike="noStrike" baseline="0" dirty="0" err="1" smtClean="0">
                          <a:effectLst/>
                          <a:latin typeface="Calibri"/>
                        </a:rPr>
                        <a:t>imprese</a:t>
                      </a:r>
                      <a:r>
                        <a:rPr lang="en-US" sz="600" b="0" i="0" u="none" strike="noStrike" baseline="0" dirty="0" smtClean="0">
                          <a:effectLst/>
                          <a:latin typeface="Calibri"/>
                        </a:rPr>
                        <a:t> </a:t>
                      </a:r>
                      <a:endParaRPr lang="it-IT" sz="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Connettore 2 7"/>
          <p:cNvCxnSpPr>
            <a:stCxn id="67" idx="1"/>
            <a:endCxn id="52" idx="3"/>
          </p:cNvCxnSpPr>
          <p:nvPr/>
        </p:nvCxnSpPr>
        <p:spPr>
          <a:xfrm flipH="1">
            <a:off x="5080995" y="1542933"/>
            <a:ext cx="252349" cy="4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7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248</Words>
  <Application>Microsoft Office PowerPoint</Application>
  <PresentationFormat>Presentazione su schermo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dibenedetto</dc:creator>
  <cp:lastModifiedBy>Di Benedetto Gisella</cp:lastModifiedBy>
  <cp:revision>141</cp:revision>
  <cp:lastPrinted>2020-01-14T09:44:36Z</cp:lastPrinted>
  <dcterms:created xsi:type="dcterms:W3CDTF">2013-01-11T08:08:53Z</dcterms:created>
  <dcterms:modified xsi:type="dcterms:W3CDTF">2020-01-14T09:53:51Z</dcterms:modified>
</cp:coreProperties>
</file>